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313" r:id="rId2"/>
    <p:sldId id="259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5" r:id="rId13"/>
    <p:sldId id="294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9598"/>
    <a:srgbClr val="007EC5"/>
    <a:srgbClr val="E6EEF9"/>
    <a:srgbClr val="04619A"/>
    <a:srgbClr val="CFDFF2"/>
    <a:srgbClr val="64A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88"/>
  </p:normalViewPr>
  <p:slideViewPr>
    <p:cSldViewPr snapToGrid="0" snapToObjects="1">
      <p:cViewPr varScale="1">
        <p:scale>
          <a:sx n="154" d="100"/>
          <a:sy n="154" d="100"/>
        </p:scale>
        <p:origin x="32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A8D9098F-ACFE-9240-821F-03DD84E5A434}"/>
    <pc:docChg chg="undo custSel modSld modMainMaster">
      <pc:chgData name="함 진아" userId="853515ff651aadf9" providerId="LiveId" clId="{A8D9098F-ACFE-9240-821F-03DD84E5A434}" dt="2020-08-03T13:36:28.225" v="10" actId="20577"/>
      <pc:docMkLst>
        <pc:docMk/>
      </pc:docMkLst>
      <pc:sldChg chg="modSp">
        <pc:chgData name="함 진아" userId="853515ff651aadf9" providerId="LiveId" clId="{A8D9098F-ACFE-9240-821F-03DD84E5A434}" dt="2020-08-03T11:23:25.419" v="4" actId="20577"/>
        <pc:sldMkLst>
          <pc:docMk/>
          <pc:sldMk cId="3132802960" sldId="256"/>
        </pc:sldMkLst>
        <pc:spChg chg="mod">
          <ac:chgData name="함 진아" userId="853515ff651aadf9" providerId="LiveId" clId="{A8D9098F-ACFE-9240-821F-03DD84E5A434}" dt="2020-08-03T11:23:25.419" v="4" actId="20577"/>
          <ac:spMkLst>
            <pc:docMk/>
            <pc:sldMk cId="3132802960" sldId="256"/>
            <ac:spMk id="2" creationId="{C8074158-F585-8A4A-83C7-083ED31D9ABC}"/>
          </ac:spMkLst>
        </pc:spChg>
      </pc:sldChg>
      <pc:sldChg chg="modSp">
        <pc:chgData name="함 진아" userId="853515ff651aadf9" providerId="LiveId" clId="{A8D9098F-ACFE-9240-821F-03DD84E5A434}" dt="2020-08-03T13:36:28.225" v="10" actId="20577"/>
        <pc:sldMkLst>
          <pc:docMk/>
          <pc:sldMk cId="1471627551" sldId="297"/>
        </pc:sldMkLst>
        <pc:spChg chg="mod">
          <ac:chgData name="함 진아" userId="853515ff651aadf9" providerId="LiveId" clId="{A8D9098F-ACFE-9240-821F-03DD84E5A434}" dt="2020-08-03T13:36:28.225" v="10" actId="20577"/>
          <ac:spMkLst>
            <pc:docMk/>
            <pc:sldMk cId="1471627551" sldId="297"/>
            <ac:spMk id="14" creationId="{85CC4FA2-F292-6745-B3BB-C46E20834867}"/>
          </ac:spMkLst>
        </pc:spChg>
      </pc:sldChg>
      <pc:sldMasterChg chg="modSldLayout">
        <pc:chgData name="함 진아" userId="853515ff651aadf9" providerId="LiveId" clId="{A8D9098F-ACFE-9240-821F-03DD84E5A434}" dt="2020-08-03T10:51:21.773" v="2"/>
        <pc:sldMasterMkLst>
          <pc:docMk/>
          <pc:sldMasterMk cId="677821271" sldId="2147483648"/>
        </pc:sldMasterMkLst>
        <pc:sldLayoutChg chg="addSp delSp">
          <pc:chgData name="함 진아" userId="853515ff651aadf9" providerId="LiveId" clId="{A8D9098F-ACFE-9240-821F-03DD84E5A434}" dt="2020-08-03T10:51:21.773" v="2"/>
          <pc:sldLayoutMkLst>
            <pc:docMk/>
            <pc:sldMasterMk cId="677821271" sldId="2147483648"/>
            <pc:sldLayoutMk cId="2523570045" sldId="2147483649"/>
          </pc:sldLayoutMkLst>
          <pc:spChg chg="del">
            <ac:chgData name="함 진아" userId="853515ff651aadf9" providerId="LiveId" clId="{A8D9098F-ACFE-9240-821F-03DD84E5A434}" dt="2020-08-03T10:51:21.441" v="1" actId="478"/>
            <ac:spMkLst>
              <pc:docMk/>
              <pc:sldMasterMk cId="677821271" sldId="2147483648"/>
              <pc:sldLayoutMk cId="2523570045" sldId="2147483649"/>
              <ac:spMk id="7" creationId="{18719778-D69A-BC4A-B1CB-16A4473DAA71}"/>
            </ac:spMkLst>
          </pc:spChg>
          <pc:spChg chg="del">
            <ac:chgData name="함 진아" userId="853515ff651aadf9" providerId="LiveId" clId="{A8D9098F-ACFE-9240-821F-03DD84E5A434}" dt="2020-08-03T10:51:21.441" v="1" actId="478"/>
            <ac:spMkLst>
              <pc:docMk/>
              <pc:sldMasterMk cId="677821271" sldId="2147483648"/>
              <pc:sldLayoutMk cId="2523570045" sldId="2147483649"/>
              <ac:spMk id="8" creationId="{D3DAF315-B547-8A42-9CD4-023FE1AB2D8A}"/>
            </ac:spMkLst>
          </pc:spChg>
          <pc:picChg chg="add">
            <ac:chgData name="함 진아" userId="853515ff651aadf9" providerId="LiveId" clId="{A8D9098F-ACFE-9240-821F-03DD84E5A434}" dt="2020-08-03T10:51:21.773" v="2"/>
            <ac:picMkLst>
              <pc:docMk/>
              <pc:sldMasterMk cId="677821271" sldId="2147483648"/>
              <pc:sldLayoutMk cId="2523570045" sldId="2147483649"/>
              <ac:picMk id="9" creationId="{B99096F8-F7D4-394A-BACF-59612E443414}"/>
            </ac:picMkLst>
          </pc:picChg>
        </pc:sldLayoutChg>
        <pc:sldLayoutChg chg="modSp">
          <pc:chgData name="함 진아" userId="853515ff651aadf9" providerId="LiveId" clId="{A8D9098F-ACFE-9240-821F-03DD84E5A434}" dt="2020-07-31T03:44:25.646" v="0" actId="403"/>
          <pc:sldLayoutMkLst>
            <pc:docMk/>
            <pc:sldMasterMk cId="677821271" sldId="2147483648"/>
            <pc:sldLayoutMk cId="2262707960" sldId="2147483661"/>
          </pc:sldLayoutMkLst>
          <pc:spChg chg="mod">
            <ac:chgData name="함 진아" userId="853515ff651aadf9" providerId="LiveId" clId="{A8D9098F-ACFE-9240-821F-03DD84E5A434}" dt="2020-07-31T03:44:25.646" v="0" actId="403"/>
            <ac:spMkLst>
              <pc:docMk/>
              <pc:sldMasterMk cId="677821271" sldId="2147483648"/>
              <pc:sldLayoutMk cId="2262707960" sldId="2147483661"/>
              <ac:spMk id="8" creationId="{133E6B4B-8FFF-E94F-B2DE-35B737C11F9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CA7C442E-FE5D-49D2-80F6-3880C45FB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9EDAE602-1FF8-4BFF-AF59-50C48D8E4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FB6D72-5ADC-47D4-B5DB-BAB1A3C46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0952"/>
          <a:stretch/>
        </p:blipFill>
        <p:spPr>
          <a:xfrm>
            <a:off x="5171193" y="6286501"/>
            <a:ext cx="1849613" cy="2840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3BA0B5-2BE4-4758-A517-D71C55EC06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7744" y="287427"/>
            <a:ext cx="1076512" cy="21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  <a:endCxn id="16" idx="0"/>
          </p:cNvCxnSpPr>
          <p:nvPr userDrawn="1"/>
        </p:nvCxnSpPr>
        <p:spPr>
          <a:xfrm>
            <a:off x="6095986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80294B-3D37-4B5D-8842-B2B2B852B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504CF70-F56C-E843-8217-87B2EF59E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2189" y="4553914"/>
            <a:ext cx="10515600" cy="149519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kumimoji="1" lang="en-US" altLang="ko-KR" sz="2400" b="1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sz="2400">
                <a:solidFill>
                  <a:srgbClr val="002060"/>
                </a:solidFill>
              </a:rPr>
              <a:t>김종현</a:t>
            </a:r>
            <a:endParaRPr kumimoji="1" lang="ko-KR" altLang="en-US" sz="2400" dirty="0">
              <a:solidFill>
                <a:srgbClr val="002060"/>
              </a:solidFill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half" idx="2"/>
          </p:nvPr>
        </p:nvSpPr>
        <p:spPr>
          <a:xfrm>
            <a:off x="831850" y="1798655"/>
            <a:ext cx="10515600" cy="1895119"/>
          </a:xfrm>
        </p:spPr>
        <p:txBody>
          <a:bodyPr/>
          <a:lstStyle/>
          <a:p>
            <a:r>
              <a:rPr kumimoji="1" lang="ko-KR" altLang="en-US" dirty="0">
                <a:solidFill>
                  <a:srgbClr val="002060"/>
                </a:solidFill>
              </a:rPr>
              <a:t>데이터 구조 입문</a:t>
            </a:r>
            <a:endParaRPr kumimoji="1" lang="en-US" altLang="ko-K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445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02-1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자료구조와 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슬라이스식으로 원소에 접근하기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</a:p>
          <a:p>
            <a:r>
              <a:rPr kumimoji="1" lang="ko-KR" altLang="en-US" dirty="0"/>
              <a:t>슬라이스</a:t>
            </a:r>
            <a:r>
              <a:rPr kumimoji="1" lang="en-US" altLang="ko-KR" baseline="30000" dirty="0"/>
              <a:t>slice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45D1169-67A7-2B47-BCCE-9EF4061F38E7}"/>
              </a:ext>
            </a:extLst>
          </p:cNvPr>
          <p:cNvSpPr/>
          <p:nvPr/>
        </p:nvSpPr>
        <p:spPr>
          <a:xfrm>
            <a:off x="3040185" y="2291149"/>
            <a:ext cx="6111625" cy="1079651"/>
          </a:xfrm>
          <a:prstGeom prst="roundRect">
            <a:avLst>
              <a:gd name="adj" fmla="val 798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dirty="0" err="1">
                <a:solidFill>
                  <a:schemeClr val="tx1"/>
                </a:solidFill>
              </a:rPr>
              <a:t>i</a:t>
            </a:r>
            <a:r>
              <a:rPr kumimoji="1" lang="en-US" altLang="ko-KR" sz="1200" dirty="0">
                <a:solidFill>
                  <a:schemeClr val="tx1"/>
                </a:solidFill>
              </a:rPr>
              <a:t>, j</a:t>
            </a:r>
            <a:r>
              <a:rPr kumimoji="1" lang="ko-KR" altLang="en-US" sz="1200" dirty="0">
                <a:solidFill>
                  <a:schemeClr val="tx1"/>
                </a:solidFill>
              </a:rPr>
              <a:t>가 </a:t>
            </a:r>
            <a:r>
              <a:rPr kumimoji="1" lang="en-US" altLang="ko-KR" sz="1200" dirty="0" err="1">
                <a:solidFill>
                  <a:schemeClr val="tx1"/>
                </a:solidFill>
              </a:rPr>
              <a:t>len</a:t>
            </a:r>
            <a:r>
              <a:rPr kumimoji="1" lang="en-US" altLang="ko-KR" sz="1200" dirty="0">
                <a:solidFill>
                  <a:schemeClr val="tx1"/>
                </a:solidFill>
              </a:rPr>
              <a:t>(s)</a:t>
            </a:r>
            <a:r>
              <a:rPr kumimoji="1" lang="ko-KR" altLang="en-US" sz="1200" dirty="0">
                <a:solidFill>
                  <a:schemeClr val="tx1"/>
                </a:solidFill>
              </a:rPr>
              <a:t>보다 크면 </a:t>
            </a:r>
            <a:r>
              <a:rPr kumimoji="1" lang="en-US" altLang="ko-KR" sz="1200" dirty="0" err="1">
                <a:solidFill>
                  <a:schemeClr val="tx1"/>
                </a:solidFill>
              </a:rPr>
              <a:t>len</a:t>
            </a:r>
            <a:r>
              <a:rPr kumimoji="1" lang="en-US" altLang="ko-KR" sz="1200" dirty="0">
                <a:solidFill>
                  <a:schemeClr val="tx1"/>
                </a:solidFill>
              </a:rPr>
              <a:t>(s)</a:t>
            </a:r>
            <a:r>
              <a:rPr kumimoji="1" lang="ko-KR" altLang="en-US" sz="1200" dirty="0">
                <a:solidFill>
                  <a:schemeClr val="tx1"/>
                </a:solidFill>
              </a:rPr>
              <a:t>가 지정된 것으로 간주한다</a:t>
            </a:r>
            <a:r>
              <a:rPr kumimoji="1" lang="en-US" altLang="ko-KR" sz="1200" dirty="0">
                <a:solidFill>
                  <a:schemeClr val="tx1"/>
                </a:solidFill>
              </a:rPr>
              <a:t>. </a:t>
            </a:r>
            <a:r>
              <a:rPr kumimoji="1" lang="ko-KR" altLang="en-US" sz="1200" dirty="0">
                <a:solidFill>
                  <a:schemeClr val="tx1"/>
                </a:solidFill>
              </a:rPr>
              <a:t>인덱스와 달리 범위에서 벗어나는 값을 지정해도 오류가 되지 않는다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dirty="0" err="1">
                <a:solidFill>
                  <a:schemeClr val="tx1"/>
                </a:solidFill>
              </a:rPr>
              <a:t>i</a:t>
            </a:r>
            <a:r>
              <a:rPr kumimoji="1" lang="ko-KR" altLang="en-US" sz="1200" dirty="0">
                <a:solidFill>
                  <a:schemeClr val="tx1"/>
                </a:solidFill>
              </a:rPr>
              <a:t>가 없거나 </a:t>
            </a:r>
            <a:r>
              <a:rPr kumimoji="1" lang="en-US" altLang="ko-KR" sz="1200" dirty="0">
                <a:solidFill>
                  <a:schemeClr val="tx1"/>
                </a:solidFill>
              </a:rPr>
              <a:t>None</a:t>
            </a:r>
            <a:r>
              <a:rPr kumimoji="1" lang="ko-KR" altLang="en-US" sz="1200" dirty="0">
                <a:solidFill>
                  <a:schemeClr val="tx1"/>
                </a:solidFill>
              </a:rPr>
              <a:t>이면 </a:t>
            </a:r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r>
              <a:rPr kumimoji="1" lang="ko-KR" altLang="en-US" sz="1200" dirty="0">
                <a:solidFill>
                  <a:schemeClr val="tx1"/>
                </a:solidFill>
              </a:rPr>
              <a:t>이 지정된 것으로 간주한다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solidFill>
                  <a:schemeClr val="tx1"/>
                </a:solidFill>
              </a:rPr>
              <a:t>j</a:t>
            </a:r>
            <a:r>
              <a:rPr kumimoji="1" lang="ko-KR" altLang="en-US" sz="1200" dirty="0">
                <a:solidFill>
                  <a:schemeClr val="tx1"/>
                </a:solidFill>
              </a:rPr>
              <a:t>가 없거나 </a:t>
            </a:r>
            <a:r>
              <a:rPr kumimoji="1" lang="en-US" altLang="ko-KR" sz="1200" dirty="0">
                <a:solidFill>
                  <a:schemeClr val="tx1"/>
                </a:solidFill>
              </a:rPr>
              <a:t>None</a:t>
            </a:r>
            <a:r>
              <a:rPr kumimoji="1" lang="ko-KR" altLang="en-US" sz="1200" dirty="0">
                <a:solidFill>
                  <a:schemeClr val="tx1"/>
                </a:solidFill>
              </a:rPr>
              <a:t>이면 </a:t>
            </a:r>
            <a:r>
              <a:rPr kumimoji="1" lang="en-US" altLang="ko-KR" sz="1200" dirty="0" err="1">
                <a:solidFill>
                  <a:schemeClr val="tx1"/>
                </a:solidFill>
              </a:rPr>
              <a:t>len</a:t>
            </a:r>
            <a:r>
              <a:rPr kumimoji="1" lang="en-US" altLang="ko-KR" sz="1200" dirty="0">
                <a:solidFill>
                  <a:schemeClr val="tx1"/>
                </a:solidFill>
              </a:rPr>
              <a:t>(s)</a:t>
            </a:r>
            <a:r>
              <a:rPr kumimoji="1" lang="ko-KR" altLang="en-US" sz="1200" dirty="0">
                <a:solidFill>
                  <a:schemeClr val="tx1"/>
                </a:solidFill>
              </a:rPr>
              <a:t>가 지정된 것으로 간주한다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EFBB9D-5497-0F48-866F-5D2D1DD2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48" y="3517231"/>
            <a:ext cx="6616700" cy="25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6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02-1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자료구조와 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자료구조의 개념 알아보기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/>
              <a:t>자료구조</a:t>
            </a:r>
            <a:r>
              <a:rPr kumimoji="1" lang="en-US" altLang="ko-KR" baseline="30000" dirty="0"/>
              <a:t>data structure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논리적인 관계로 이루어진 데이터 구성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데이터가 모여있는 구조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자료구조를 알아야 하는 이유는</a:t>
            </a:r>
            <a:br>
              <a:rPr kumimoji="1" lang="en-US" altLang="ko-KR" dirty="0"/>
            </a:br>
            <a:r>
              <a:rPr kumimoji="1" lang="ko-KR" altLang="en-US" dirty="0"/>
              <a:t>컴퓨터에서 처리해야 하는 많은 데이터를 모아 효율적으로 관리하고 구조화하기 위해서이다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9BE3F74-6159-4846-B125-B812664F27E7}"/>
              </a:ext>
            </a:extLst>
          </p:cNvPr>
          <p:cNvSpPr/>
          <p:nvPr/>
        </p:nvSpPr>
        <p:spPr>
          <a:xfrm>
            <a:off x="1965280" y="3275179"/>
            <a:ext cx="8261435" cy="583096"/>
          </a:xfrm>
          <a:prstGeom prst="roundRect">
            <a:avLst>
              <a:gd name="adj" fmla="val 18940"/>
            </a:avLst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</a:rPr>
              <a:t>자료구조</a:t>
            </a:r>
            <a:r>
              <a:rPr kumimoji="1" lang="en-US" altLang="ko-KR" dirty="0">
                <a:solidFill>
                  <a:schemeClr val="bg1"/>
                </a:solidFill>
              </a:rPr>
              <a:t>: </a:t>
            </a:r>
            <a:r>
              <a:rPr kumimoji="1" lang="ko-KR" altLang="en-US" dirty="0">
                <a:solidFill>
                  <a:schemeClr val="bg1"/>
                </a:solidFill>
              </a:rPr>
              <a:t>데이터 단위와 데이터 자체 사이의 물리적 또는 논리적인 관계</a:t>
            </a:r>
          </a:p>
        </p:txBody>
      </p:sp>
    </p:spTree>
    <p:extLst>
      <p:ext uri="{BB962C8B-B14F-4D97-AF65-F5344CB8AC3E}">
        <p14:creationId xmlns:p14="http://schemas.microsoft.com/office/powerpoint/2010/main" val="305450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1085A29-1DB1-5A4C-9A48-CC9F23E4824C}"/>
              </a:ext>
            </a:extLst>
          </p:cNvPr>
          <p:cNvSpPr txBox="1">
            <a:spLocks/>
          </p:cNvSpPr>
          <p:nvPr/>
        </p:nvSpPr>
        <p:spPr>
          <a:xfrm>
            <a:off x="6096000" y="1567545"/>
            <a:ext cx="5153127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순서도</a:t>
            </a:r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153127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배열 원소의 최댓값 구하기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(1)</a:t>
            </a:r>
          </a:p>
          <a:p>
            <a:r>
              <a:rPr kumimoji="1" lang="ko-KR" altLang="en-US" dirty="0"/>
              <a:t>배열 원소의 최댓값을 구하는 과정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첫 번째 원소</a:t>
            </a:r>
            <a:r>
              <a:rPr kumimoji="1" lang="en-US" altLang="ko-KR" dirty="0"/>
              <a:t>(a[0])</a:t>
            </a:r>
            <a:r>
              <a:rPr kumimoji="1" lang="ko-KR" altLang="en-US" dirty="0"/>
              <a:t>의 값을 </a:t>
            </a:r>
            <a:r>
              <a:rPr kumimoji="1" lang="en-US" altLang="ko-KR" dirty="0"/>
              <a:t>maximum</a:t>
            </a:r>
            <a:r>
              <a:rPr kumimoji="1" lang="ko-KR" altLang="en-US" dirty="0"/>
              <a:t>에 대입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필요에 따라 </a:t>
            </a:r>
            <a:r>
              <a:rPr kumimoji="1" lang="en-US" altLang="ko-KR" dirty="0"/>
              <a:t>if </a:t>
            </a:r>
            <a:r>
              <a:rPr kumimoji="1" lang="ko-KR" altLang="en-US" dirty="0"/>
              <a:t>문에서 </a:t>
            </a:r>
            <a:r>
              <a:rPr kumimoji="1" lang="en-US" altLang="ko-KR" dirty="0"/>
              <a:t>maximum </a:t>
            </a:r>
            <a:r>
              <a:rPr kumimoji="1" lang="ko-KR" altLang="en-US" dirty="0"/>
              <a:t>업데이트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원소 수가 </a:t>
            </a:r>
            <a:r>
              <a:rPr kumimoji="1" lang="en-US" altLang="ko-KR" dirty="0"/>
              <a:t>n</a:t>
            </a:r>
            <a:r>
              <a:rPr kumimoji="1" lang="ko-KR" altLang="en-US" dirty="0"/>
              <a:t>이면 </a:t>
            </a:r>
            <a:r>
              <a:rPr kumimoji="1" lang="en-US" altLang="ko-KR" dirty="0"/>
              <a:t>if </a:t>
            </a:r>
            <a:r>
              <a:rPr kumimoji="1" lang="ko-KR" altLang="en-US" dirty="0"/>
              <a:t>문은 </a:t>
            </a:r>
            <a:r>
              <a:rPr kumimoji="1" lang="en-US" altLang="ko-KR" dirty="0"/>
              <a:t>n-1</a:t>
            </a:r>
            <a:r>
              <a:rPr kumimoji="1" lang="ko-KR" altLang="en-US" dirty="0"/>
              <a:t>번 실행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B2D194-47A7-7B45-ADC9-120242825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73" y="2708102"/>
            <a:ext cx="5378497" cy="11616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B434AD-B2EF-9249-BA88-857C19A2F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048" y="2708102"/>
            <a:ext cx="3430951" cy="310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31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1085A29-1DB1-5A4C-9A48-CC9F23E4824C}"/>
              </a:ext>
            </a:extLst>
          </p:cNvPr>
          <p:cNvSpPr txBox="1">
            <a:spLocks/>
          </p:cNvSpPr>
          <p:nvPr/>
        </p:nvSpPr>
        <p:spPr>
          <a:xfrm>
            <a:off x="6306354" y="1567545"/>
            <a:ext cx="5153127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    에서는 </a:t>
            </a:r>
            <a:r>
              <a:rPr lang="en" altLang="ko-KR" dirty="0"/>
              <a:t>a[0]</a:t>
            </a:r>
            <a:r>
              <a:rPr lang="ko-KR" altLang="en-US" dirty="0"/>
              <a:t>에 주목하여 </a:t>
            </a:r>
            <a:r>
              <a:rPr lang="en" altLang="ko-KR" dirty="0"/>
              <a:t>a[0]</a:t>
            </a:r>
            <a:r>
              <a:rPr lang="ko-KR" altLang="en-US" dirty="0"/>
              <a:t>의 값을 </a:t>
            </a:r>
            <a:r>
              <a:rPr lang="en" altLang="ko-KR" dirty="0"/>
              <a:t>maximum</a:t>
            </a:r>
            <a:r>
              <a:rPr lang="ko-KR" altLang="en-US" dirty="0"/>
              <a:t>에 대입</a:t>
            </a:r>
          </a:p>
          <a:p>
            <a:pPr lvl="1"/>
            <a:r>
              <a:rPr kumimoji="1" lang="ko-KR" altLang="en-US" dirty="0"/>
              <a:t>    에서는 </a:t>
            </a:r>
            <a:r>
              <a:rPr kumimoji="1" lang="en" altLang="ko-KR" dirty="0"/>
              <a:t>a[1] ~ a[4]</a:t>
            </a:r>
            <a:r>
              <a:rPr kumimoji="1" lang="ko-KR" altLang="en-US" dirty="0"/>
              <a:t>까지 차례대로 주목하며</a:t>
            </a:r>
            <a:r>
              <a:rPr kumimoji="1" lang="en-US" altLang="ko-KR" dirty="0"/>
              <a:t>, </a:t>
            </a:r>
            <a:r>
              <a:rPr kumimoji="1" lang="en" altLang="ko-KR" dirty="0"/>
              <a:t>if </a:t>
            </a:r>
            <a:r>
              <a:rPr kumimoji="1" lang="ko-KR" altLang="en-US" dirty="0"/>
              <a:t>문의 조건식</a:t>
            </a:r>
            <a:r>
              <a:rPr kumimoji="1" lang="en-US" altLang="ko-KR" dirty="0"/>
              <a:t>(</a:t>
            </a:r>
            <a:r>
              <a:rPr kumimoji="1" lang="en" altLang="ko-KR" dirty="0"/>
              <a:t>a[</a:t>
            </a:r>
            <a:r>
              <a:rPr kumimoji="1" lang="en" altLang="ko-KR" dirty="0" err="1"/>
              <a:t>i</a:t>
            </a:r>
            <a:r>
              <a:rPr kumimoji="1" lang="en" altLang="ko-KR" dirty="0"/>
              <a:t>] &gt; maximum)</a:t>
            </a:r>
            <a:r>
              <a:rPr kumimoji="1" lang="ko-KR" altLang="en-US" dirty="0"/>
              <a:t>이 </a:t>
            </a:r>
            <a:r>
              <a:rPr kumimoji="1" lang="en" altLang="ko-KR" dirty="0"/>
              <a:t>True</a:t>
            </a:r>
            <a:r>
              <a:rPr kumimoji="1" lang="ko-KR" altLang="en-US" dirty="0"/>
              <a:t>일 때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주목한 원소 </a:t>
            </a:r>
            <a:r>
              <a:rPr kumimoji="1" lang="en" altLang="ko-KR" dirty="0"/>
              <a:t>a[</a:t>
            </a:r>
            <a:r>
              <a:rPr kumimoji="1" lang="en" altLang="ko-KR" dirty="0" err="1"/>
              <a:t>i</a:t>
            </a:r>
            <a:r>
              <a:rPr kumimoji="1" lang="en" altLang="ko-KR" dirty="0"/>
              <a:t>]</a:t>
            </a:r>
            <a:r>
              <a:rPr kumimoji="1" lang="ko-KR" altLang="en-US" dirty="0"/>
              <a:t>의 값이 최댓값인 </a:t>
            </a:r>
            <a:r>
              <a:rPr kumimoji="1" lang="en" altLang="ko-KR" dirty="0"/>
              <a:t>maximum</a:t>
            </a:r>
            <a:r>
              <a:rPr kumimoji="1" lang="ko-KR" altLang="en-US" dirty="0"/>
              <a:t>보다 클</a:t>
            </a:r>
            <a:r>
              <a:rPr kumimoji="1" lang="en-US" altLang="ko-KR" dirty="0"/>
              <a:t> </a:t>
            </a:r>
            <a:r>
              <a:rPr kumimoji="1" lang="ko-KR" altLang="en-US" dirty="0"/>
              <a:t>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" altLang="ko-KR" dirty="0"/>
              <a:t>a[</a:t>
            </a:r>
            <a:r>
              <a:rPr kumimoji="1" lang="en" altLang="ko-KR" dirty="0" err="1"/>
              <a:t>i</a:t>
            </a:r>
            <a:r>
              <a:rPr kumimoji="1" lang="en" altLang="ko-KR" dirty="0"/>
              <a:t>]</a:t>
            </a:r>
            <a:r>
              <a:rPr kumimoji="1" lang="ko-KR" altLang="en-US" dirty="0"/>
              <a:t>의 값을 </a:t>
            </a:r>
            <a:r>
              <a:rPr kumimoji="1" lang="en" altLang="ko-KR" dirty="0"/>
              <a:t>maximum</a:t>
            </a:r>
            <a:r>
              <a:rPr kumimoji="1" lang="ko-KR" altLang="en-US" dirty="0"/>
              <a:t>에 대입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배열의 모든 원소에 대해 스캔을 마치면 배열 </a:t>
            </a:r>
            <a:r>
              <a:rPr kumimoji="1" lang="en" altLang="ko-KR" dirty="0"/>
              <a:t>a</a:t>
            </a:r>
            <a:r>
              <a:rPr kumimoji="1" lang="ko-KR" altLang="en-US" dirty="0"/>
              <a:t>의 최댓값이 </a:t>
            </a:r>
            <a:r>
              <a:rPr kumimoji="1" lang="en" altLang="ko-KR" dirty="0"/>
              <a:t>maximum</a:t>
            </a:r>
            <a:r>
              <a:rPr kumimoji="1" lang="ko-KR" altLang="en-US" dirty="0"/>
              <a:t>에 남게 됨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스캔</a:t>
            </a:r>
            <a:r>
              <a:rPr kumimoji="1" lang="en-US" altLang="ko-KR" baseline="30000" dirty="0"/>
              <a:t>scan</a:t>
            </a:r>
          </a:p>
          <a:p>
            <a:pPr lvl="1"/>
            <a:r>
              <a:rPr kumimoji="1" lang="ko-KR" altLang="en-US" dirty="0"/>
              <a:t>배열 원소를 하나씩 차례로 주목하여 살펴보는 방식을 나타내는 알고리즘 용어</a:t>
            </a:r>
          </a:p>
          <a:p>
            <a:pPr lvl="1"/>
            <a:endParaRPr kumimoji="1" lang="ko-KR" altLang="en-US" dirty="0"/>
          </a:p>
          <a:p>
            <a:pPr lvl="1"/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153127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배열 원소의 최댓값 구하기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</a:p>
          <a:p>
            <a:r>
              <a:rPr kumimoji="1" lang="ko-KR" altLang="en-US" dirty="0"/>
              <a:t>배열 원소의 최댓값을 구하는 과정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배열 </a:t>
            </a:r>
            <a:r>
              <a:rPr kumimoji="1" lang="en-US" altLang="ko-KR" dirty="0"/>
              <a:t>a</a:t>
            </a:r>
            <a:r>
              <a:rPr kumimoji="1" lang="ko-KR" altLang="en-US" dirty="0"/>
              <a:t>의 원소 중에서 최댓값을 구하는</a:t>
            </a:r>
            <a:br>
              <a:rPr kumimoji="1" lang="en-US" altLang="ko-KR" dirty="0"/>
            </a:br>
            <a:r>
              <a:rPr kumimoji="1" lang="en-US" altLang="ko-KR" dirty="0" err="1"/>
              <a:t>max_of</a:t>
            </a:r>
            <a:r>
              <a:rPr kumimoji="1" lang="en-US" altLang="ko-KR" dirty="0"/>
              <a:t>( ) </a:t>
            </a:r>
            <a:r>
              <a:rPr kumimoji="1" lang="ko-KR" altLang="en-US" dirty="0"/>
              <a:t>함수를 정의</a:t>
            </a:r>
            <a:endParaRPr kumimoji="1"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6E4ABC-C52C-2940-9DDA-2230C0570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996"/>
          <a:stretch/>
        </p:blipFill>
        <p:spPr>
          <a:xfrm>
            <a:off x="1001275" y="3964573"/>
            <a:ext cx="2097451" cy="10351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52D455-7BCB-174D-849C-B4FADBDD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402" y="3070049"/>
            <a:ext cx="2950000" cy="2824200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135867C3-3D03-0C48-9D25-1B0DFF5FC9E2}"/>
              </a:ext>
            </a:extLst>
          </p:cNvPr>
          <p:cNvSpPr/>
          <p:nvPr/>
        </p:nvSpPr>
        <p:spPr>
          <a:xfrm>
            <a:off x="7057134" y="2268106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7F851FA0-8F6C-D246-B291-EDE69C37B56A}"/>
              </a:ext>
            </a:extLst>
          </p:cNvPr>
          <p:cNvSpPr/>
          <p:nvPr/>
        </p:nvSpPr>
        <p:spPr>
          <a:xfrm>
            <a:off x="7057134" y="2836541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3584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153127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배열 원소의 최댓값을 구하는 함수 구현하기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2-2</a:t>
            </a:r>
          </a:p>
          <a:p>
            <a:pPr lvl="1"/>
            <a:r>
              <a:rPr kumimoji="1" lang="ko-KR" altLang="en-US" dirty="0"/>
              <a:t>배열 원소의 최댓값을 구하는 프로그램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err="1"/>
              <a:t>max_of</a:t>
            </a:r>
            <a:r>
              <a:rPr kumimoji="1" lang="en-US" altLang="ko-KR" dirty="0"/>
              <a:t>( ) </a:t>
            </a:r>
            <a:r>
              <a:rPr kumimoji="1" lang="ko-KR" altLang="en-US" dirty="0"/>
              <a:t>함수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배열 </a:t>
            </a:r>
            <a:r>
              <a:rPr kumimoji="1" lang="en-US" altLang="ko-KR" dirty="0"/>
              <a:t>a</a:t>
            </a:r>
            <a:r>
              <a:rPr kumimoji="1" lang="ko-KR" altLang="en-US" dirty="0"/>
              <a:t>의 최댓값을 구하는 함수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함수 </a:t>
            </a:r>
            <a:r>
              <a:rPr kumimoji="1" lang="ko-KR" altLang="en-US" dirty="0" err="1"/>
              <a:t>어노테이션과</a:t>
            </a:r>
            <a:r>
              <a:rPr kumimoji="1" lang="ko-KR" altLang="en-US" dirty="0"/>
              <a:t> </a:t>
            </a:r>
            <a:r>
              <a:rPr kumimoji="1" lang="en-US" altLang="ko-KR" dirty="0"/>
              <a:t>if __name__ == ‘__main__’</a:t>
            </a:r>
            <a:r>
              <a:rPr kumimoji="1" lang="ko-KR" altLang="en-US" dirty="0"/>
              <a:t>에 따라 프로그램을 실행하도록 구현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F52BD3-6944-454A-ADC6-D9AC63B8A64E}"/>
              </a:ext>
            </a:extLst>
          </p:cNvPr>
          <p:cNvGrpSpPr/>
          <p:nvPr/>
        </p:nvGrpSpPr>
        <p:grpSpPr>
          <a:xfrm>
            <a:off x="6153233" y="1655618"/>
            <a:ext cx="5306249" cy="4405313"/>
            <a:chOff x="6153232" y="1467452"/>
            <a:chExt cx="5306249" cy="440531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18DF392-1BA9-B246-BF24-2F35798F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3232" y="1467452"/>
              <a:ext cx="5306249" cy="440531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3227A1F-41CC-7A45-AC0C-B983508D2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028"/>
            <a:stretch/>
          </p:blipFill>
          <p:spPr>
            <a:xfrm>
              <a:off x="9691172" y="4172114"/>
              <a:ext cx="1750553" cy="16828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1580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F203641-D228-EE40-9941-91F4AE002173}"/>
              </a:ext>
            </a:extLst>
          </p:cNvPr>
          <p:cNvSpPr txBox="1">
            <a:spLocks/>
          </p:cNvSpPr>
          <p:nvPr/>
        </p:nvSpPr>
        <p:spPr>
          <a:xfrm>
            <a:off x="6096000" y="1567545"/>
            <a:ext cx="5363482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r>
              <a:rPr kumimoji="1" lang="en-US" altLang="ko-KR" dirty="0" err="1">
                <a:solidFill>
                  <a:prstClr val="black"/>
                </a:solidFill>
              </a:rPr>
              <a:t>max_of</a:t>
            </a:r>
            <a:r>
              <a:rPr kumimoji="1" lang="en-US" altLang="ko-KR" dirty="0">
                <a:solidFill>
                  <a:prstClr val="black"/>
                </a:solidFill>
              </a:rPr>
              <a:t>( )</a:t>
            </a:r>
            <a:r>
              <a:rPr kumimoji="1" lang="ko-KR" altLang="en-US" dirty="0">
                <a:solidFill>
                  <a:prstClr val="black"/>
                </a:solidFill>
              </a:rPr>
              <a:t>함수의 특성</a:t>
            </a:r>
            <a:endParaRPr kumimoji="1" lang="en-US" altLang="ko-KR" dirty="0">
              <a:solidFill>
                <a:prstClr val="black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462220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주석과 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자료형</a:t>
            </a:r>
            <a:r>
              <a:rPr kumimoji="1" lang="ko-KR" altLang="en-US" sz="2000" dirty="0">
                <a:solidFill>
                  <a:srgbClr val="007EC5"/>
                </a:solidFill>
              </a:rPr>
              <a:t> 힌트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2-2 </a:t>
            </a:r>
            <a:r>
              <a:rPr kumimoji="1" lang="ko-KR" altLang="en-US" dirty="0"/>
              <a:t>살펴보기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Any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Sequence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임포트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b="1" dirty="0"/>
              <a:t>Any</a:t>
            </a:r>
            <a:r>
              <a:rPr kumimoji="1" lang="en-US" altLang="ko-KR" dirty="0"/>
              <a:t> : </a:t>
            </a:r>
            <a:r>
              <a:rPr kumimoji="1" lang="ko-KR" altLang="en-US" dirty="0"/>
              <a:t>제약이 없는 임의의 </a:t>
            </a:r>
            <a:r>
              <a:rPr kumimoji="1" lang="ko-KR" altLang="en-US" dirty="0" err="1"/>
              <a:t>자료형</a:t>
            </a:r>
            <a:endParaRPr kumimoji="1" lang="en-US" altLang="ko-KR" dirty="0"/>
          </a:p>
          <a:p>
            <a:pPr lvl="1"/>
            <a:r>
              <a:rPr kumimoji="1" lang="en-US" altLang="ko-KR" b="1" dirty="0"/>
              <a:t>Sequence</a:t>
            </a:r>
            <a:r>
              <a:rPr kumimoji="1" lang="en-US" altLang="ko-KR" dirty="0"/>
              <a:t> : </a:t>
            </a:r>
            <a:r>
              <a:rPr kumimoji="1" lang="ko-KR" altLang="en-US" dirty="0" err="1"/>
              <a:t>시퀀스형</a:t>
            </a:r>
            <a:r>
              <a:rPr kumimoji="1" lang="en-US" altLang="ko-KR" baseline="30000" dirty="0"/>
              <a:t>sequence type</a:t>
            </a:r>
          </a:p>
          <a:p>
            <a:pPr lvl="2"/>
            <a:r>
              <a:rPr kumimoji="1" lang="ko-KR" altLang="en-US" dirty="0"/>
              <a:t>리스트</a:t>
            </a:r>
            <a:r>
              <a:rPr kumimoji="1" lang="en-US" altLang="ko-KR" baseline="30000" dirty="0"/>
              <a:t>list</a:t>
            </a:r>
            <a:r>
              <a:rPr kumimoji="1" lang="ko-KR" altLang="en-US" dirty="0"/>
              <a:t>형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바이트 배열</a:t>
            </a:r>
            <a:r>
              <a:rPr kumimoji="1" lang="en-US" altLang="ko-KR" baseline="30000" dirty="0" err="1"/>
              <a:t>bytearray</a:t>
            </a:r>
            <a:r>
              <a:rPr kumimoji="1" lang="ko-KR" altLang="en-US" dirty="0"/>
              <a:t>형</a:t>
            </a:r>
            <a:r>
              <a:rPr kumimoji="1" lang="en-US" altLang="ko-KR" dirty="0"/>
              <a:t>, </a:t>
            </a:r>
            <a:r>
              <a:rPr kumimoji="1" lang="ko-KR" altLang="en-US" dirty="0"/>
              <a:t>문자열</a:t>
            </a:r>
            <a:r>
              <a:rPr kumimoji="1" lang="en-US" altLang="ko-KR" baseline="30000" dirty="0"/>
              <a:t>str</a:t>
            </a:r>
            <a:r>
              <a:rPr kumimoji="1" lang="ko-KR" altLang="en-US" dirty="0"/>
              <a:t>형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튜플</a:t>
            </a:r>
            <a:r>
              <a:rPr kumimoji="1" lang="en-US" altLang="ko-KR" baseline="30000" dirty="0"/>
              <a:t>tuple</a:t>
            </a:r>
            <a:r>
              <a:rPr kumimoji="1" lang="ko-KR" altLang="en-US" dirty="0"/>
              <a:t>형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바이트 열</a:t>
            </a:r>
            <a:r>
              <a:rPr kumimoji="1" lang="en-US" altLang="ko-KR" baseline="30000" dirty="0"/>
              <a:t>bytes</a:t>
            </a:r>
          </a:p>
          <a:p>
            <a:pPr lvl="1"/>
            <a:r>
              <a:rPr kumimoji="1" lang="ko-KR" altLang="en-US" dirty="0"/>
              <a:t>두 </a:t>
            </a:r>
            <a:r>
              <a:rPr kumimoji="1" lang="ko-KR" altLang="en-US" dirty="0" err="1"/>
              <a:t>자료형을</a:t>
            </a:r>
            <a:r>
              <a:rPr kumimoji="1" lang="ko-KR" altLang="en-US" dirty="0"/>
              <a:t> 사용하여 </a:t>
            </a:r>
            <a:r>
              <a:rPr kumimoji="1" lang="en-US" altLang="ko-KR" dirty="0" err="1">
                <a:solidFill>
                  <a:prstClr val="black"/>
                </a:solidFill>
              </a:rPr>
              <a:t>max_of</a:t>
            </a:r>
            <a:r>
              <a:rPr kumimoji="1" lang="en-US" altLang="ko-KR" dirty="0">
                <a:solidFill>
                  <a:prstClr val="black"/>
                </a:solidFill>
              </a:rPr>
              <a:t>( ) </a:t>
            </a:r>
            <a:r>
              <a:rPr kumimoji="1" lang="ko-KR" altLang="en-US" dirty="0">
                <a:solidFill>
                  <a:prstClr val="black"/>
                </a:solidFill>
              </a:rPr>
              <a:t>함수 정의</a:t>
            </a:r>
            <a:r>
              <a:rPr kumimoji="1" lang="en-US" altLang="ko-KR" dirty="0">
                <a:solidFill>
                  <a:prstClr val="black"/>
                </a:solidFill>
              </a:rPr>
              <a:t> 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64EC0A-AF9C-1546-A9C8-B4B367321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265"/>
          <a:stretch/>
        </p:blipFill>
        <p:spPr>
          <a:xfrm>
            <a:off x="2144281" y="2723634"/>
            <a:ext cx="3038755" cy="477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10C1A4-E017-7C47-B78F-18D2BAA04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265"/>
          <a:stretch/>
        </p:blipFill>
        <p:spPr>
          <a:xfrm>
            <a:off x="2144281" y="4822044"/>
            <a:ext cx="3038755" cy="468411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5CC4FA2-F292-6745-B3BB-C46E20834867}"/>
              </a:ext>
            </a:extLst>
          </p:cNvPr>
          <p:cNvSpPr/>
          <p:nvPr/>
        </p:nvSpPr>
        <p:spPr>
          <a:xfrm>
            <a:off x="1650841" y="5377017"/>
            <a:ext cx="4025633" cy="685426"/>
          </a:xfrm>
          <a:prstGeom prst="roundRect">
            <a:avLst>
              <a:gd name="adj" fmla="val 10004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 err="1">
                <a:solidFill>
                  <a:schemeClr val="tx1"/>
                </a:solidFill>
              </a:rPr>
              <a:t>건네받는</a:t>
            </a:r>
            <a:r>
              <a:rPr kumimoji="1" lang="ko-KR" altLang="en-US" sz="1200" dirty="0">
                <a:solidFill>
                  <a:schemeClr val="tx1"/>
                </a:solidFill>
              </a:rPr>
              <a:t> 매개변수 </a:t>
            </a:r>
            <a:r>
              <a:rPr kumimoji="1" lang="en-US" altLang="ko-KR" sz="1200" dirty="0">
                <a:solidFill>
                  <a:schemeClr val="tx1"/>
                </a:solidFill>
              </a:rPr>
              <a:t>a</a:t>
            </a:r>
            <a:r>
              <a:rPr kumimoji="1" lang="ko-KR" altLang="en-US" sz="1200" dirty="0">
                <a:solidFill>
                  <a:schemeClr val="tx1"/>
                </a:solidFill>
              </a:rPr>
              <a:t>의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자료형은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Sequence</a:t>
            </a:r>
            <a:r>
              <a:rPr kumimoji="1" lang="ko-KR" altLang="en-US" sz="1200" dirty="0">
                <a:solidFill>
                  <a:schemeClr val="tx1"/>
                </a:solidFill>
              </a:rPr>
              <a:t>이다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</a:rPr>
              <a:t>반환하는 것은 임의의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자료형인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Any</a:t>
            </a:r>
            <a:r>
              <a:rPr kumimoji="1" lang="ko-KR" altLang="en-US" sz="1200" dirty="0">
                <a:solidFill>
                  <a:schemeClr val="tx1"/>
                </a:solidFill>
              </a:rPr>
              <a:t>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238E433-5FD6-A149-8FF3-1C7F112AA8EC}"/>
              </a:ext>
            </a:extLst>
          </p:cNvPr>
          <p:cNvSpPr/>
          <p:nvPr/>
        </p:nvSpPr>
        <p:spPr>
          <a:xfrm>
            <a:off x="6776681" y="2756572"/>
            <a:ext cx="4682801" cy="2203405"/>
          </a:xfrm>
          <a:prstGeom prst="roundRect">
            <a:avLst>
              <a:gd name="adj" fmla="val 6725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</a:rPr>
              <a:t>함수 안에서는 배열 </a:t>
            </a:r>
            <a:r>
              <a:rPr kumimoji="1" lang="en-US" altLang="ko-KR" sz="1200" dirty="0">
                <a:solidFill>
                  <a:schemeClr val="tx1"/>
                </a:solidFill>
              </a:rPr>
              <a:t>a</a:t>
            </a:r>
            <a:r>
              <a:rPr kumimoji="1" lang="ko-KR" altLang="en-US" sz="1200" dirty="0">
                <a:solidFill>
                  <a:schemeClr val="tx1"/>
                </a:solidFill>
              </a:rPr>
              <a:t>의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원솟값을</a:t>
            </a:r>
            <a:r>
              <a:rPr kumimoji="1" lang="ko-KR" altLang="en-US" sz="1200" dirty="0">
                <a:solidFill>
                  <a:schemeClr val="tx1"/>
                </a:solidFill>
              </a:rPr>
              <a:t> 변경하지 않는다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</a:rPr>
              <a:t>호출하는 쪽이 넘겨주는 실제 인수의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자료형은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뮤터블인</a:t>
            </a:r>
            <a:br>
              <a:rPr kumimoji="1" lang="en-US" altLang="ko-KR" sz="1200" dirty="0">
                <a:solidFill>
                  <a:schemeClr val="tx1"/>
                </a:solidFill>
              </a:rPr>
            </a:br>
            <a:r>
              <a:rPr kumimoji="1" lang="ko-KR" altLang="en-US" sz="1200" dirty="0">
                <a:solidFill>
                  <a:schemeClr val="tx1"/>
                </a:solidFill>
              </a:rPr>
              <a:t>리스트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이뮤터블인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튜플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· </a:t>
            </a:r>
            <a:r>
              <a:rPr kumimoji="1" lang="ko-KR" altLang="en-US" sz="1200" dirty="0">
                <a:solidFill>
                  <a:schemeClr val="tx1"/>
                </a:solidFill>
              </a:rPr>
              <a:t>문자열 등 시퀀스 자료형이라면 무엇이든 상관 없다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</a:rPr>
              <a:t>인수의 원소를 비교 연산자 </a:t>
            </a:r>
            <a:r>
              <a:rPr kumimoji="1" lang="en-US" altLang="ko-KR" sz="1200" dirty="0">
                <a:solidFill>
                  <a:schemeClr val="tx1"/>
                </a:solidFill>
              </a:rPr>
              <a:t>&gt;</a:t>
            </a:r>
            <a:r>
              <a:rPr kumimoji="1" lang="ko-KR" altLang="en-US" sz="1200" dirty="0">
                <a:solidFill>
                  <a:schemeClr val="tx1"/>
                </a:solidFill>
              </a:rPr>
              <a:t>로 값을 비교할 수 있다면</a:t>
            </a:r>
            <a:br>
              <a:rPr kumimoji="1" lang="en-US" altLang="ko-KR" sz="1200" dirty="0">
                <a:solidFill>
                  <a:schemeClr val="tx1"/>
                </a:solidFill>
              </a:rPr>
            </a:br>
            <a:r>
              <a:rPr kumimoji="1" lang="ko-KR" altLang="en-US" sz="1200" dirty="0">
                <a:solidFill>
                  <a:schemeClr val="tx1"/>
                </a:solidFill>
              </a:rPr>
              <a:t>다른 형</a:t>
            </a:r>
            <a:r>
              <a:rPr kumimoji="1" lang="en-US" altLang="ko-KR" sz="1200" dirty="0">
                <a:solidFill>
                  <a:schemeClr val="tx1"/>
                </a:solidFill>
              </a:rPr>
              <a:t>(int</a:t>
            </a:r>
            <a:r>
              <a:rPr kumimoji="1" lang="ko-KR" altLang="en-US" sz="1200" dirty="0">
                <a:solidFill>
                  <a:schemeClr val="tx1"/>
                </a:solidFill>
              </a:rPr>
              <a:t>형</a:t>
            </a:r>
            <a:r>
              <a:rPr kumimoji="1" lang="en-US" altLang="ko-KR" sz="1200" dirty="0">
                <a:solidFill>
                  <a:schemeClr val="tx1"/>
                </a:solidFill>
              </a:rPr>
              <a:t>, float</a:t>
            </a:r>
            <a:r>
              <a:rPr kumimoji="1" lang="ko-KR" altLang="en-US" sz="1200" dirty="0">
                <a:solidFill>
                  <a:schemeClr val="tx1"/>
                </a:solidFill>
              </a:rPr>
              <a:t>형</a:t>
            </a:r>
            <a:r>
              <a:rPr kumimoji="1" lang="en-US" altLang="ko-KR" sz="1200" dirty="0">
                <a:solidFill>
                  <a:schemeClr val="tx1"/>
                </a:solidFill>
              </a:rPr>
              <a:t>)</a:t>
            </a:r>
            <a:r>
              <a:rPr kumimoji="1" lang="ko-KR" altLang="en-US" sz="1200" dirty="0">
                <a:solidFill>
                  <a:schemeClr val="tx1"/>
                </a:solidFill>
              </a:rPr>
              <a:t>이 섞여 있어도 된다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</a:rPr>
              <a:t>최댓값의 원소가 </a:t>
            </a:r>
            <a:r>
              <a:rPr kumimoji="1" lang="en-US" altLang="ko-KR" sz="1200" dirty="0">
                <a:solidFill>
                  <a:schemeClr val="tx1"/>
                </a:solidFill>
              </a:rPr>
              <a:t>int</a:t>
            </a:r>
            <a:r>
              <a:rPr kumimoji="1" lang="ko-KR" altLang="en-US" sz="1200" dirty="0">
                <a:solidFill>
                  <a:schemeClr val="tx1"/>
                </a:solidFill>
              </a:rPr>
              <a:t>형 원소이면 </a:t>
            </a:r>
            <a:r>
              <a:rPr kumimoji="1" lang="en-US" altLang="ko-KR" sz="1200" dirty="0">
                <a:solidFill>
                  <a:schemeClr val="tx1"/>
                </a:solidFill>
              </a:rPr>
              <a:t>int</a:t>
            </a:r>
            <a:r>
              <a:rPr kumimoji="1" lang="ko-KR" altLang="en-US" sz="1200" dirty="0">
                <a:solidFill>
                  <a:schemeClr val="tx1"/>
                </a:solidFill>
              </a:rPr>
              <a:t>형 값을 반환하고</a:t>
            </a:r>
            <a:r>
              <a:rPr kumimoji="1" lang="en-US" altLang="ko-KR" sz="1200" dirty="0">
                <a:solidFill>
                  <a:schemeClr val="tx1"/>
                </a:solidFill>
              </a:rPr>
              <a:t>,</a:t>
            </a:r>
            <a:br>
              <a:rPr kumimoji="1" lang="en-US" altLang="ko-KR" sz="1200" dirty="0">
                <a:solidFill>
                  <a:schemeClr val="tx1"/>
                </a:solidFill>
              </a:rPr>
            </a:br>
            <a:r>
              <a:rPr kumimoji="1" lang="en-US" altLang="ko-KR" sz="1200" dirty="0">
                <a:solidFill>
                  <a:schemeClr val="tx1"/>
                </a:solidFill>
              </a:rPr>
              <a:t>float</a:t>
            </a:r>
            <a:r>
              <a:rPr kumimoji="1" lang="ko-KR" altLang="en-US" sz="1200" dirty="0">
                <a:solidFill>
                  <a:schemeClr val="tx1"/>
                </a:solidFill>
              </a:rPr>
              <a:t>형 원소이면 </a:t>
            </a:r>
            <a:r>
              <a:rPr kumimoji="1" lang="en-US" altLang="ko-KR" sz="1200" dirty="0">
                <a:solidFill>
                  <a:schemeClr val="tx1"/>
                </a:solidFill>
              </a:rPr>
              <a:t>float</a:t>
            </a:r>
            <a:r>
              <a:rPr kumimoji="1" lang="ko-KR" altLang="en-US" sz="1200" dirty="0">
                <a:solidFill>
                  <a:schemeClr val="tx1"/>
                </a:solidFill>
              </a:rPr>
              <a:t>형 값을 반환한다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162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재사용할 수 있는 모듈 작성하기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/>
              <a:t>모듈</a:t>
            </a:r>
            <a:r>
              <a:rPr kumimoji="1" lang="en-US" altLang="ko-KR" baseline="30000" dirty="0"/>
              <a:t>module</a:t>
            </a:r>
          </a:p>
          <a:p>
            <a:pPr lvl="1"/>
            <a:r>
              <a:rPr kumimoji="1" lang="ko-KR" altLang="en-US" dirty="0"/>
              <a:t>하나의 스크립트 프로그램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확장자</a:t>
            </a:r>
            <a:r>
              <a:rPr kumimoji="1" lang="en-US" altLang="ko-KR" dirty="0"/>
              <a:t>(.</a:t>
            </a:r>
            <a:r>
              <a:rPr kumimoji="1" lang="en-US" altLang="ko-KR" dirty="0" err="1"/>
              <a:t>py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포함하지 않는 파일의 이름 자체를 모듈 이름으로 사용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2-2 </a:t>
            </a:r>
            <a:r>
              <a:rPr kumimoji="1" lang="ko-KR" altLang="en-US" dirty="0"/>
              <a:t>프로그램의 파일 이름이 </a:t>
            </a:r>
            <a:r>
              <a:rPr kumimoji="1" lang="en-US" altLang="ko-KR" dirty="0" err="1"/>
              <a:t>max.py</a:t>
            </a:r>
            <a:r>
              <a:rPr kumimoji="1" lang="ko-KR" altLang="en-US" dirty="0"/>
              <a:t>이므로 모듈 이름은 </a:t>
            </a:r>
            <a:r>
              <a:rPr kumimoji="1" lang="en-US" altLang="ko-KR" dirty="0"/>
              <a:t>max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>
                <a:solidFill>
                  <a:prstClr val="black"/>
                </a:solidFill>
              </a:rPr>
              <a:t>if __name__ == ‘__main__’</a:t>
            </a:r>
          </a:p>
          <a:p>
            <a:pPr lvl="1"/>
            <a:r>
              <a:rPr kumimoji="1" lang="ko-KR" altLang="en-US" dirty="0">
                <a:solidFill>
                  <a:prstClr val="black"/>
                </a:solidFill>
              </a:rPr>
              <a:t>왼쪽 </a:t>
            </a:r>
            <a:r>
              <a:rPr kumimoji="1" lang="ko-KR" altLang="en-US" dirty="0" err="1">
                <a:solidFill>
                  <a:prstClr val="black"/>
                </a:solidFill>
              </a:rPr>
              <a:t>피연산자</a:t>
            </a:r>
            <a:r>
              <a:rPr kumimoji="1" lang="ko-KR" altLang="en-US" dirty="0">
                <a:solidFill>
                  <a:prstClr val="black"/>
                </a:solidFill>
              </a:rPr>
              <a:t> </a:t>
            </a:r>
            <a:r>
              <a:rPr kumimoji="1" lang="en-US" altLang="ko-KR" dirty="0">
                <a:solidFill>
                  <a:prstClr val="black"/>
                </a:solidFill>
              </a:rPr>
              <a:t>__name__</a:t>
            </a:r>
            <a:r>
              <a:rPr kumimoji="1" lang="ko-KR" altLang="en-US" dirty="0">
                <a:solidFill>
                  <a:prstClr val="black"/>
                </a:solidFill>
              </a:rPr>
              <a:t>은 모듈 이름을 나타내는 변수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r>
              <a:rPr kumimoji="1" lang="ko-KR" altLang="en-US" dirty="0">
                <a:solidFill>
                  <a:prstClr val="black"/>
                </a:solidFill>
              </a:rPr>
              <a:t>모든 것을 객체로 다루는 </a:t>
            </a:r>
            <a:r>
              <a:rPr kumimoji="1" lang="ko-KR" altLang="en-US" dirty="0" err="1">
                <a:solidFill>
                  <a:prstClr val="black"/>
                </a:solidFill>
              </a:rPr>
              <a:t>파이썬에서는</a:t>
            </a:r>
            <a:r>
              <a:rPr kumimoji="1" lang="ko-KR" altLang="en-US" dirty="0">
                <a:solidFill>
                  <a:prstClr val="black"/>
                </a:solidFill>
              </a:rPr>
              <a:t> 모듈도 당연히 객체</a:t>
            </a:r>
            <a:r>
              <a:rPr kumimoji="1" lang="en-US" altLang="ko-KR" dirty="0">
                <a:solidFill>
                  <a:prstClr val="black"/>
                </a:solidFill>
              </a:rPr>
              <a:t>!</a:t>
            </a:r>
          </a:p>
          <a:p>
            <a:pPr lvl="1"/>
            <a:r>
              <a:rPr kumimoji="1" lang="ko-KR" altLang="en-US" dirty="0">
                <a:solidFill>
                  <a:prstClr val="black"/>
                </a:solidFill>
              </a:rPr>
              <a:t>모듈은 프로그램이 처음 </a:t>
            </a:r>
            <a:r>
              <a:rPr kumimoji="1" lang="ko-KR" altLang="en-US" dirty="0" err="1">
                <a:solidFill>
                  <a:prstClr val="black"/>
                </a:solidFill>
              </a:rPr>
              <a:t>임포트되는</a:t>
            </a:r>
            <a:r>
              <a:rPr kumimoji="1" lang="ko-KR" altLang="en-US" dirty="0">
                <a:solidFill>
                  <a:prstClr val="black"/>
                </a:solidFill>
              </a:rPr>
              <a:t> 시점에 그 모듈 객체가 생성되면서 초기화되는 구조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r>
              <a:rPr kumimoji="1" lang="ko-KR" altLang="en-US" dirty="0">
                <a:solidFill>
                  <a:prstClr val="black"/>
                </a:solidFill>
              </a:rPr>
              <a:t>예</a:t>
            </a:r>
            <a:r>
              <a:rPr kumimoji="1" lang="en-US" altLang="ko-KR" dirty="0">
                <a:solidFill>
                  <a:prstClr val="black"/>
                </a:solidFill>
              </a:rPr>
              <a:t>) </a:t>
            </a:r>
            <a:r>
              <a:rPr kumimoji="1" lang="ko-KR" altLang="en-US" dirty="0">
                <a:solidFill>
                  <a:prstClr val="black"/>
                </a:solidFill>
              </a:rPr>
              <a:t>실습 </a:t>
            </a:r>
            <a:r>
              <a:rPr kumimoji="1" lang="en-US" altLang="ko-KR" dirty="0">
                <a:solidFill>
                  <a:prstClr val="black"/>
                </a:solidFill>
              </a:rPr>
              <a:t>2-2 </a:t>
            </a:r>
            <a:r>
              <a:rPr kumimoji="1" lang="ko-KR" altLang="en-US" dirty="0">
                <a:solidFill>
                  <a:prstClr val="black"/>
                </a:solidFill>
              </a:rPr>
              <a:t>프로그램에서 </a:t>
            </a:r>
            <a:r>
              <a:rPr kumimoji="1" lang="en-US" altLang="ko-KR" dirty="0">
                <a:solidFill>
                  <a:prstClr val="black"/>
                </a:solidFill>
              </a:rPr>
              <a:t>if </a:t>
            </a:r>
            <a:r>
              <a:rPr kumimoji="1" lang="ko-KR" altLang="en-US" dirty="0">
                <a:solidFill>
                  <a:prstClr val="black"/>
                </a:solidFill>
              </a:rPr>
              <a:t>문은 </a:t>
            </a:r>
            <a:r>
              <a:rPr kumimoji="1" lang="en-US" altLang="ko-KR" dirty="0" err="1">
                <a:solidFill>
                  <a:prstClr val="black"/>
                </a:solidFill>
              </a:rPr>
              <a:t>max.py</a:t>
            </a:r>
            <a:r>
              <a:rPr kumimoji="1" lang="ko-KR" altLang="en-US" dirty="0">
                <a:solidFill>
                  <a:prstClr val="black"/>
                </a:solidFill>
              </a:rPr>
              <a:t>를 직접 시작한 경우</a:t>
            </a:r>
            <a:r>
              <a:rPr kumimoji="1" lang="en-US" altLang="ko-KR" dirty="0">
                <a:solidFill>
                  <a:prstClr val="black"/>
                </a:solidFill>
              </a:rPr>
              <a:t>(__name__ == ‘__main__’)</a:t>
            </a:r>
            <a:r>
              <a:rPr kumimoji="1" lang="ko-KR" altLang="en-US" dirty="0">
                <a:solidFill>
                  <a:prstClr val="black"/>
                </a:solidFill>
              </a:rPr>
              <a:t>에만 참이 되어 실행됨</a:t>
            </a:r>
            <a:endParaRPr kumimoji="1" lang="en-US" altLang="ko-KR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5CC4FA2-F292-6745-B3BB-C46E20834867}"/>
              </a:ext>
            </a:extLst>
          </p:cNvPr>
          <p:cNvSpPr/>
          <p:nvPr/>
        </p:nvSpPr>
        <p:spPr>
          <a:xfrm>
            <a:off x="2653680" y="4381375"/>
            <a:ext cx="6884636" cy="685426"/>
          </a:xfrm>
          <a:prstGeom prst="roundRect">
            <a:avLst>
              <a:gd name="adj" fmla="val 1404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/>
                </a:solidFill>
              </a:rPr>
              <a:t>스크립트 프로그램이 </a:t>
            </a:r>
            <a:r>
              <a:rPr kumimoji="1" lang="ko-KR" altLang="en-US" sz="1400" b="1" dirty="0">
                <a:solidFill>
                  <a:schemeClr val="tx1"/>
                </a:solidFill>
              </a:rPr>
              <a:t>직접 실행</a:t>
            </a:r>
            <a:r>
              <a:rPr kumimoji="1" lang="ko-KR" altLang="en-US" sz="1400" dirty="0">
                <a:solidFill>
                  <a:schemeClr val="tx1"/>
                </a:solidFill>
              </a:rPr>
              <a:t>될 때 변수 </a:t>
            </a:r>
            <a:r>
              <a:rPr kumimoji="1" lang="en-US" altLang="ko-KR" sz="1400" dirty="0">
                <a:solidFill>
                  <a:schemeClr val="tx1"/>
                </a:solidFill>
              </a:rPr>
              <a:t>__</a:t>
            </a:r>
            <a:r>
              <a:rPr kumimoji="1" lang="en" altLang="ko-KR" sz="1400" dirty="0">
                <a:solidFill>
                  <a:schemeClr val="tx1"/>
                </a:solidFill>
              </a:rPr>
              <a:t>name__</a:t>
            </a:r>
            <a:r>
              <a:rPr kumimoji="1" lang="ko-KR" altLang="en-US" sz="1400" dirty="0">
                <a:solidFill>
                  <a:schemeClr val="tx1"/>
                </a:solidFill>
              </a:rPr>
              <a:t>은 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'__</a:t>
            </a:r>
            <a:r>
              <a:rPr kumimoji="1" lang="en" altLang="ko-KR" sz="1400" b="1" dirty="0">
                <a:solidFill>
                  <a:schemeClr val="tx1"/>
                </a:solidFill>
              </a:rPr>
              <a:t>main__</a:t>
            </a:r>
            <a:r>
              <a:rPr kumimoji="1" lang="ko-KR" altLang="en" sz="1400" b="1" dirty="0">
                <a:solidFill>
                  <a:schemeClr val="tx1"/>
                </a:solidFill>
              </a:rPr>
              <a:t>＇</a:t>
            </a:r>
            <a:r>
              <a:rPr kumimoji="1" lang="ko-KR" altLang="en-US" sz="1400" dirty="0">
                <a:solidFill>
                  <a:schemeClr val="tx1"/>
                </a:solidFill>
              </a:rPr>
              <a:t>이다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/>
                </a:solidFill>
              </a:rPr>
              <a:t>스크립트 프로그램이 </a:t>
            </a:r>
            <a:r>
              <a:rPr kumimoji="1" lang="ko-KR" altLang="en-US" sz="1400" b="1" dirty="0" err="1">
                <a:solidFill>
                  <a:schemeClr val="tx1"/>
                </a:solidFill>
              </a:rPr>
              <a:t>임포트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될</a:t>
            </a:r>
            <a:r>
              <a:rPr kumimoji="1" lang="ko-KR" altLang="en-US" sz="1400" dirty="0">
                <a:solidFill>
                  <a:schemeClr val="tx1"/>
                </a:solidFill>
              </a:rPr>
              <a:t> 때 변수 </a:t>
            </a:r>
            <a:r>
              <a:rPr kumimoji="1" lang="en-US" altLang="ko-KR" sz="1400" dirty="0">
                <a:solidFill>
                  <a:schemeClr val="tx1"/>
                </a:solidFill>
              </a:rPr>
              <a:t>__</a:t>
            </a:r>
            <a:r>
              <a:rPr kumimoji="1" lang="en" altLang="ko-KR" sz="1400" dirty="0">
                <a:solidFill>
                  <a:schemeClr val="tx1"/>
                </a:solidFill>
              </a:rPr>
              <a:t>name__</a:t>
            </a:r>
            <a:r>
              <a:rPr kumimoji="1" lang="ko-KR" altLang="en-US" sz="1400" dirty="0">
                <a:solidFill>
                  <a:schemeClr val="tx1"/>
                </a:solidFill>
              </a:rPr>
              <a:t>은 </a:t>
            </a:r>
            <a:r>
              <a:rPr kumimoji="1" lang="ko-KR" altLang="en-US" sz="1400" b="1" dirty="0">
                <a:solidFill>
                  <a:schemeClr val="tx1"/>
                </a:solidFill>
              </a:rPr>
              <a:t>원래의 모듈 이름</a:t>
            </a:r>
            <a:r>
              <a:rPr kumimoji="1" lang="ko-KR" altLang="en-US" sz="1400" dirty="0">
                <a:solidFill>
                  <a:schemeClr val="tx1"/>
                </a:solidFill>
              </a:rPr>
              <a:t>이다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8520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153127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모듈 테스트하기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(1)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2-3</a:t>
            </a:r>
          </a:p>
          <a:p>
            <a:pPr lvl="1"/>
            <a:r>
              <a:rPr kumimoji="1" lang="ko-KR" altLang="en-US" dirty="0"/>
              <a:t>정숫값을 차례대로 입력 받다가 </a:t>
            </a:r>
            <a:r>
              <a:rPr kumimoji="1" lang="en-US" altLang="ko-KR" dirty="0"/>
              <a:t>End</a:t>
            </a:r>
            <a:r>
              <a:rPr kumimoji="1" lang="ko-KR" altLang="en-US" dirty="0"/>
              <a:t>를 입력하면 더 이상 입력 받지 않으며 그 시점에서 원소 수를 확정하는 프로그램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실습 </a:t>
            </a:r>
            <a:r>
              <a:rPr kumimoji="1" lang="en-US" altLang="ko-KR" dirty="0"/>
              <a:t>2-2</a:t>
            </a:r>
            <a:r>
              <a:rPr kumimoji="1" lang="ko-KR" altLang="en-US" dirty="0"/>
              <a:t>에서 모듈 </a:t>
            </a:r>
            <a:r>
              <a:rPr kumimoji="1" lang="en-US" altLang="ko-KR" dirty="0"/>
              <a:t>max</a:t>
            </a:r>
            <a:r>
              <a:rPr kumimoji="1" lang="ko-KR" altLang="en-US" dirty="0"/>
              <a:t>로 정의된 </a:t>
            </a:r>
            <a:r>
              <a:rPr kumimoji="1" lang="en-US" altLang="ko-KR" dirty="0" err="1"/>
              <a:t>max_of</a:t>
            </a:r>
            <a:r>
              <a:rPr kumimoji="1" lang="en-US" altLang="ko-KR" dirty="0"/>
              <a:t>( ) </a:t>
            </a:r>
            <a:r>
              <a:rPr kumimoji="1" lang="ko-KR" altLang="en-US" dirty="0"/>
              <a:t>함수를 사용할 수 있도록 </a:t>
            </a:r>
            <a:r>
              <a:rPr kumimoji="1" lang="ko-KR" altLang="en-US" dirty="0" err="1"/>
              <a:t>임포트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While</a:t>
            </a:r>
            <a:r>
              <a:rPr kumimoji="1" lang="ko-KR" altLang="en-US" dirty="0"/>
              <a:t> 문을 실행하고 사용자가 </a:t>
            </a:r>
            <a:r>
              <a:rPr kumimoji="1" lang="en-US" altLang="ko-KR" dirty="0"/>
              <a:t>End</a:t>
            </a:r>
            <a:r>
              <a:rPr kumimoji="1" lang="ko-KR" altLang="en-US" dirty="0"/>
              <a:t>를 입력하면 </a:t>
            </a:r>
            <a:r>
              <a:rPr kumimoji="1" lang="en-US" altLang="ko-KR" dirty="0"/>
              <a:t>break</a:t>
            </a:r>
            <a:r>
              <a:rPr kumimoji="1" lang="ko-KR" altLang="en-US" dirty="0"/>
              <a:t>문이 작동하여 </a:t>
            </a:r>
            <a:r>
              <a:rPr kumimoji="1" lang="en-US" altLang="ko-KR" dirty="0"/>
              <a:t>while </a:t>
            </a:r>
            <a:r>
              <a:rPr kumimoji="1" lang="ko-KR" altLang="en-US" dirty="0"/>
              <a:t>문을 종료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입력 받은 값이 </a:t>
            </a:r>
            <a:r>
              <a:rPr kumimoji="1" lang="en-US" altLang="ko-KR" dirty="0"/>
              <a:t>End</a:t>
            </a:r>
            <a:r>
              <a:rPr kumimoji="1" lang="ko-KR" altLang="en-US" dirty="0"/>
              <a:t>가 아니면 입력 받은 문자열을 </a:t>
            </a:r>
            <a:r>
              <a:rPr kumimoji="1" lang="en-US" altLang="ko-KR" dirty="0"/>
              <a:t>int( ) </a:t>
            </a:r>
            <a:r>
              <a:rPr kumimoji="1" lang="ko-KR" altLang="en-US" dirty="0"/>
              <a:t>함수로 변환하고 배열 </a:t>
            </a:r>
            <a:r>
              <a:rPr kumimoji="1" lang="en-US" altLang="ko-KR" dirty="0"/>
              <a:t>x</a:t>
            </a:r>
            <a:r>
              <a:rPr kumimoji="1" lang="ko-KR" altLang="en-US" dirty="0"/>
              <a:t>에 차례대로 추가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변수 </a:t>
            </a:r>
            <a:r>
              <a:rPr kumimoji="1" lang="en-US" altLang="ko-KR" dirty="0"/>
              <a:t>number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초기화한 뒤 정수를 입력 받을 때마다 </a:t>
            </a:r>
            <a:r>
              <a:rPr kumimoji="1" lang="en-US" altLang="ko-KR" dirty="0"/>
              <a:t>1</a:t>
            </a:r>
            <a:r>
              <a:rPr kumimoji="1" lang="ko-KR" altLang="en-US" dirty="0"/>
              <a:t>씩 증가시켜 입력 받은 정수의 개수는 배열  </a:t>
            </a:r>
            <a:r>
              <a:rPr kumimoji="1" lang="en-US" altLang="ko-KR" dirty="0"/>
              <a:t>x</a:t>
            </a:r>
            <a:r>
              <a:rPr kumimoji="1" lang="ko-KR" altLang="en-US" dirty="0"/>
              <a:t>의 원소 수와 일치</a:t>
            </a:r>
            <a:endParaRPr kumimoji="1"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69111C-CE03-A34F-9899-6B82C8EF7CBC}"/>
              </a:ext>
            </a:extLst>
          </p:cNvPr>
          <p:cNvGrpSpPr/>
          <p:nvPr/>
        </p:nvGrpSpPr>
        <p:grpSpPr>
          <a:xfrm>
            <a:off x="5941343" y="1814944"/>
            <a:ext cx="5518139" cy="4181661"/>
            <a:chOff x="1571076" y="0"/>
            <a:chExt cx="9049848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1183EE9-1BBB-BF4A-8C73-8F1A190A0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1076" y="0"/>
              <a:ext cx="9049848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B9B060A-C46A-294D-97E0-4C201928A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218"/>
            <a:stretch/>
          </p:blipFill>
          <p:spPr>
            <a:xfrm>
              <a:off x="6927272" y="3548952"/>
              <a:ext cx="3693651" cy="33090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5043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153127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모듈 테스트하기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2-4</a:t>
            </a:r>
          </a:p>
          <a:p>
            <a:pPr lvl="1"/>
            <a:r>
              <a:rPr kumimoji="1" lang="ko-KR" altLang="en-US" dirty="0"/>
              <a:t>배열의 원소 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최댓값</a:t>
            </a:r>
            <a:r>
              <a:rPr kumimoji="1" lang="en-US" altLang="ko-KR" dirty="0"/>
              <a:t>, </a:t>
            </a:r>
            <a:r>
              <a:rPr kumimoji="1" lang="ko-KR" altLang="en-US" dirty="0"/>
              <a:t>최솟값은 입력 받고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최댓값과 최솟값 안에서 배열을 구성하는 </a:t>
            </a:r>
            <a:r>
              <a:rPr kumimoji="1" lang="ko-KR" altLang="en-US" dirty="0" err="1"/>
              <a:t>원솟값은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난수로</a:t>
            </a:r>
            <a:r>
              <a:rPr kumimoji="1" lang="ko-KR" altLang="en-US" dirty="0"/>
              <a:t> 결정하는 프로그램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실습 </a:t>
            </a:r>
            <a:r>
              <a:rPr kumimoji="1" lang="en-US" altLang="ko-KR" dirty="0"/>
              <a:t>2-2</a:t>
            </a:r>
            <a:r>
              <a:rPr kumimoji="1" lang="ko-KR" altLang="en-US" dirty="0"/>
              <a:t>에서 모듈 </a:t>
            </a:r>
            <a:r>
              <a:rPr kumimoji="1" lang="en-US" altLang="ko-KR" dirty="0"/>
              <a:t>max</a:t>
            </a:r>
            <a:r>
              <a:rPr kumimoji="1" lang="ko-KR" altLang="en-US" dirty="0"/>
              <a:t>로 정의된 </a:t>
            </a:r>
            <a:r>
              <a:rPr kumimoji="1" lang="en-US" altLang="ko-KR" dirty="0" err="1"/>
              <a:t>max_of</a:t>
            </a:r>
            <a:r>
              <a:rPr kumimoji="1" lang="en-US" altLang="ko-KR" dirty="0"/>
              <a:t>( ) </a:t>
            </a:r>
            <a:r>
              <a:rPr kumimoji="1" lang="ko-KR" altLang="en-US" dirty="0"/>
              <a:t>함수를 사용할 수 있도록 </a:t>
            </a:r>
            <a:r>
              <a:rPr kumimoji="1" lang="ko-KR" altLang="en-US" dirty="0" err="1"/>
              <a:t>임포트</a:t>
            </a:r>
            <a:endParaRPr kumimoji="1"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DB0DEE-3D8B-2541-AD74-96750A18AB93}"/>
              </a:ext>
            </a:extLst>
          </p:cNvPr>
          <p:cNvGrpSpPr/>
          <p:nvPr/>
        </p:nvGrpSpPr>
        <p:grpSpPr>
          <a:xfrm>
            <a:off x="5941343" y="2186737"/>
            <a:ext cx="5518139" cy="3582312"/>
            <a:chOff x="1009650" y="127000"/>
            <a:chExt cx="10172700" cy="6604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BCDB61-A466-7E44-B94B-662376F1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650" y="127000"/>
              <a:ext cx="10172700" cy="6604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80977C2-5E10-884B-BF5A-792B19A7C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867"/>
            <a:stretch/>
          </p:blipFill>
          <p:spPr>
            <a:xfrm>
              <a:off x="7721488" y="502072"/>
              <a:ext cx="3460862" cy="23655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4541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153127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모듈 테스트하기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(3)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2-5</a:t>
            </a:r>
          </a:p>
          <a:p>
            <a:pPr lvl="1"/>
            <a:r>
              <a:rPr kumimoji="1" lang="ko-KR" altLang="en-US" dirty="0" err="1"/>
              <a:t>튜플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문자열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문자열 리스트의 최댓값을 구하는</a:t>
            </a:r>
            <a:br>
              <a:rPr kumimoji="1" lang="en-US" altLang="ko-KR" dirty="0"/>
            </a:br>
            <a:r>
              <a:rPr kumimoji="1" lang="ko-KR" altLang="en-US" dirty="0"/>
              <a:t>프로그램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실습 </a:t>
            </a:r>
            <a:r>
              <a:rPr kumimoji="1" lang="en-US" altLang="ko-KR" dirty="0"/>
              <a:t>2-2</a:t>
            </a:r>
            <a:r>
              <a:rPr kumimoji="1" lang="ko-KR" altLang="en-US" dirty="0"/>
              <a:t>에서 모듈 </a:t>
            </a:r>
            <a:r>
              <a:rPr kumimoji="1" lang="en-US" altLang="ko-KR" dirty="0"/>
              <a:t>max</a:t>
            </a:r>
            <a:r>
              <a:rPr kumimoji="1" lang="ko-KR" altLang="en-US" dirty="0"/>
              <a:t>로 정의된 </a:t>
            </a:r>
            <a:r>
              <a:rPr kumimoji="1" lang="en-US" altLang="ko-KR" dirty="0" err="1"/>
              <a:t>max_of</a:t>
            </a:r>
            <a:r>
              <a:rPr kumimoji="1" lang="en-US" altLang="ko-KR" dirty="0"/>
              <a:t>( ) </a:t>
            </a:r>
            <a:r>
              <a:rPr kumimoji="1" lang="ko-KR" altLang="en-US" dirty="0"/>
              <a:t>함수를 사용할 수 있도록 </a:t>
            </a:r>
            <a:r>
              <a:rPr kumimoji="1" lang="ko-KR" altLang="en-US" dirty="0" err="1"/>
              <a:t>임포트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 err="1"/>
              <a:t>튜플</a:t>
            </a:r>
            <a:r>
              <a:rPr kumimoji="1" lang="ko-KR" altLang="en-US" dirty="0"/>
              <a:t> </a:t>
            </a:r>
            <a:r>
              <a:rPr kumimoji="1" lang="en-US" altLang="ko-KR" dirty="0"/>
              <a:t>t</a:t>
            </a:r>
            <a:r>
              <a:rPr kumimoji="1" lang="ko-KR" altLang="en-US" dirty="0"/>
              <a:t>는 정수와 실수 원소가 섞여 있지만</a:t>
            </a:r>
            <a:br>
              <a:rPr kumimoji="1" lang="en-US" altLang="ko-KR" dirty="0"/>
            </a:br>
            <a:r>
              <a:rPr kumimoji="1" lang="ko-KR" altLang="en-US" dirty="0"/>
              <a:t>최댓값 </a:t>
            </a:r>
            <a:r>
              <a:rPr kumimoji="1" lang="en-US" altLang="ko-KR" dirty="0"/>
              <a:t>7</a:t>
            </a:r>
            <a:r>
              <a:rPr kumimoji="1" lang="ko-KR" altLang="en-US" dirty="0"/>
              <a:t>이 출력됨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string</a:t>
            </a:r>
            <a:r>
              <a:rPr kumimoji="1" lang="ko-KR" altLang="en-US" dirty="0"/>
              <a:t>이라는 문자 가운데 가장 큰 문자 코드인 </a:t>
            </a:r>
            <a:r>
              <a:rPr kumimoji="1" lang="en-US" altLang="ko-KR" dirty="0"/>
              <a:t>t</a:t>
            </a:r>
            <a:r>
              <a:rPr kumimoji="1" lang="ko-KR" altLang="en-US" dirty="0"/>
              <a:t>를 출력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</a:t>
            </a:r>
            <a:r>
              <a:rPr kumimoji="1" lang="ko-KR" altLang="en-US" dirty="0"/>
              <a:t>는 문자열 리스트</a:t>
            </a:r>
            <a:r>
              <a:rPr kumimoji="1" lang="en-US" altLang="ko-KR" dirty="0"/>
              <a:t>(</a:t>
            </a:r>
            <a:r>
              <a:rPr kumimoji="1" lang="ko-KR" altLang="en-US" dirty="0"/>
              <a:t>모든 원소가 </a:t>
            </a:r>
            <a:r>
              <a:rPr kumimoji="1" lang="en-US" altLang="ko-KR" dirty="0"/>
              <a:t>str</a:t>
            </a:r>
            <a:r>
              <a:rPr kumimoji="1" lang="ko-KR" altLang="en-US" dirty="0"/>
              <a:t>형 문자열인 </a:t>
            </a:r>
            <a:r>
              <a:rPr kumimoji="1" lang="en-US" altLang="ko-KR" dirty="0"/>
              <a:t>list</a:t>
            </a:r>
            <a:r>
              <a:rPr kumimoji="1" lang="ko-KR" altLang="en-US" dirty="0"/>
              <a:t>형 리스트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사전 순으로 가장 큰 문자열인</a:t>
            </a:r>
            <a:br>
              <a:rPr kumimoji="1" lang="en-US" altLang="ko-KR" dirty="0"/>
            </a:br>
            <a:r>
              <a:rPr kumimoji="1" lang="en-US" altLang="ko-KR" dirty="0"/>
              <a:t>FLAC</a:t>
            </a:r>
            <a:r>
              <a:rPr kumimoji="1" lang="ko-KR" altLang="en-US" dirty="0"/>
              <a:t>를 출력</a:t>
            </a:r>
            <a:endParaRPr kumimoji="1"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FC91BC-D96A-5747-B541-9A566D826090}"/>
              </a:ext>
            </a:extLst>
          </p:cNvPr>
          <p:cNvGrpSpPr/>
          <p:nvPr/>
        </p:nvGrpSpPr>
        <p:grpSpPr>
          <a:xfrm>
            <a:off x="5941342" y="2186737"/>
            <a:ext cx="5504396" cy="3482144"/>
            <a:chOff x="1009648" y="1054100"/>
            <a:chExt cx="10172702" cy="64353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F220C3B-A3CB-5540-8FD1-E54CC0909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650" y="1054100"/>
              <a:ext cx="10172700" cy="4749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25E62D9-16F5-2646-A712-E264EB494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93" r="-13104"/>
            <a:stretch/>
          </p:blipFill>
          <p:spPr>
            <a:xfrm>
              <a:off x="1009648" y="5993911"/>
              <a:ext cx="10172700" cy="14955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4821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기본 자료구조와 배열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935983" y="4064828"/>
            <a:ext cx="3208079" cy="1832388"/>
          </a:xfrm>
        </p:spPr>
        <p:txBody>
          <a:bodyPr/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02-1</a:t>
            </a:r>
            <a:r>
              <a:rPr kumimoji="1" lang="en-US" altLang="ko-KR" dirty="0"/>
              <a:t> </a:t>
            </a:r>
            <a:r>
              <a:rPr kumimoji="1" lang="ko-KR" altLang="en-US" dirty="0"/>
              <a:t>자료구조와 배열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/>
              <a:t>배열이란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1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820682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배열 원소를 역순으로 정렬하기</a:t>
            </a:r>
            <a:r>
              <a:rPr kumimoji="1" lang="en-US" altLang="ko-KR" sz="2000" dirty="0">
                <a:solidFill>
                  <a:srgbClr val="007EC5"/>
                </a:solidFill>
              </a:rPr>
              <a:t> – (1)</a:t>
            </a:r>
          </a:p>
          <a:p>
            <a:r>
              <a:rPr kumimoji="1" lang="ko-KR" altLang="en-US" dirty="0"/>
              <a:t>배열 원소를 역순</a:t>
            </a:r>
            <a:r>
              <a:rPr kumimoji="1" lang="en-US" altLang="ko-KR" dirty="0"/>
              <a:t>(</a:t>
            </a:r>
            <a:r>
              <a:rPr kumimoji="1" lang="ko-KR" altLang="en-US" dirty="0"/>
              <a:t>뒤에서 앞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정렬하는 알고리즘</a:t>
            </a:r>
          </a:p>
          <a:p>
            <a:pPr lvl="1"/>
            <a:r>
              <a:rPr kumimoji="1" lang="en-US" altLang="ko-KR" dirty="0"/>
              <a:t>    : </a:t>
            </a:r>
            <a:r>
              <a:rPr kumimoji="1" lang="ko-KR" altLang="en-US" dirty="0"/>
              <a:t>맨 앞 원소 </a:t>
            </a:r>
            <a:r>
              <a:rPr kumimoji="1" lang="en-US" altLang="ko-KR" dirty="0"/>
              <a:t>a[0]</a:t>
            </a:r>
            <a:r>
              <a:rPr kumimoji="1" lang="ko-KR" altLang="en-US" dirty="0"/>
              <a:t>과 맨 끝 원소 </a:t>
            </a:r>
            <a:r>
              <a:rPr kumimoji="1" lang="en-US" altLang="ko-KR" dirty="0"/>
              <a:t>a[6]</a:t>
            </a:r>
            <a:r>
              <a:rPr kumimoji="1" lang="ko-KR" altLang="en-US" dirty="0"/>
              <a:t>의 값을 교환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         : </a:t>
            </a:r>
            <a:r>
              <a:rPr kumimoji="1" lang="ko-KR" altLang="en-US" dirty="0"/>
              <a:t>각각 하나씩 안쪽의 </a:t>
            </a:r>
            <a:r>
              <a:rPr kumimoji="1" lang="ko-KR" altLang="en-US" dirty="0" err="1"/>
              <a:t>원솟값을</a:t>
            </a:r>
            <a:r>
              <a:rPr kumimoji="1" lang="ko-KR" altLang="en-US" dirty="0"/>
              <a:t> 교환하는 작업 반복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총 교환 횟수는 원소 수 </a:t>
            </a:r>
            <a:r>
              <a:rPr kumimoji="1" lang="en-US" altLang="ko-KR" dirty="0"/>
              <a:t>// 2</a:t>
            </a:r>
            <a:r>
              <a:rPr kumimoji="1" lang="ko-KR" altLang="en-US" dirty="0"/>
              <a:t>번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//</a:t>
            </a:r>
            <a:r>
              <a:rPr kumimoji="1" lang="ko-KR" altLang="en-US" dirty="0"/>
              <a:t> 기호를 사용하여 나누기 연산을 한 후 소수점 이하는 버림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원소 수가 홀수인 경우에 가운데 원소는 교환할 필요 없음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n</a:t>
            </a:r>
            <a:r>
              <a:rPr kumimoji="1" lang="ko-KR" altLang="en-US" dirty="0"/>
              <a:t>은 배열의 원소 수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는 원소의 </a:t>
            </a:r>
            <a:r>
              <a:rPr kumimoji="1" lang="ko-KR" altLang="en-US" dirty="0" err="1"/>
              <a:t>인덱스라고</a:t>
            </a:r>
            <a:r>
              <a:rPr kumimoji="1" lang="ko-KR" altLang="en-US" dirty="0"/>
              <a:t> 할 때</a:t>
            </a:r>
            <a:r>
              <a:rPr kumimoji="1" lang="en-US" altLang="ko-KR" dirty="0"/>
              <a:t>,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9688EC-BF74-7949-A9AB-A5BDBB0E9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620" y="2496056"/>
            <a:ext cx="4706862" cy="2445505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88A1082-29CD-884D-A0C6-975AD97731D9}"/>
              </a:ext>
            </a:extLst>
          </p:cNvPr>
          <p:cNvSpPr/>
          <p:nvPr/>
        </p:nvSpPr>
        <p:spPr>
          <a:xfrm>
            <a:off x="1487607" y="2392796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a</a:t>
            </a:r>
            <a:endParaRPr kumimoji="1" lang="ko-KR" altLang="en-US" sz="1400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E112BD4-7E94-8747-B4D6-EF4E36A5EC84}"/>
              </a:ext>
            </a:extLst>
          </p:cNvPr>
          <p:cNvSpPr/>
          <p:nvPr/>
        </p:nvSpPr>
        <p:spPr>
          <a:xfrm>
            <a:off x="1487607" y="2685657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b</a:t>
            </a:r>
            <a:endParaRPr kumimoji="1" lang="ko-KR" altLang="en-US" sz="1400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CE0569F-1A64-C54A-BBAF-AAF94E18CBFE}"/>
              </a:ext>
            </a:extLst>
          </p:cNvPr>
          <p:cNvSpPr/>
          <p:nvPr/>
        </p:nvSpPr>
        <p:spPr>
          <a:xfrm>
            <a:off x="1762039" y="2685657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c</a:t>
            </a:r>
            <a:endParaRPr kumimoji="1" lang="ko-KR" altLang="en-US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D9C2029-7E4B-D84B-AC0B-0D36B94FE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11"/>
          <a:stretch/>
        </p:blipFill>
        <p:spPr>
          <a:xfrm>
            <a:off x="2277500" y="4550417"/>
            <a:ext cx="2730717" cy="669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528B6FF-7198-E04F-AD0C-E072818AE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50" y="5368322"/>
            <a:ext cx="6482111" cy="72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27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배열 원소를 역순으로 정렬하기</a:t>
            </a:r>
            <a:r>
              <a:rPr kumimoji="1" lang="en-US" altLang="ko-KR" sz="2000" dirty="0">
                <a:solidFill>
                  <a:srgbClr val="007EC5"/>
                </a:solidFill>
              </a:rPr>
              <a:t> – (2)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2-6</a:t>
            </a:r>
            <a:r>
              <a:rPr kumimoji="1" lang="en-US" altLang="ko-KR" b="0" dirty="0"/>
              <a:t>: </a:t>
            </a:r>
            <a:r>
              <a:rPr kumimoji="1" lang="ko-KR" altLang="en-US" sz="1600" b="0" dirty="0"/>
              <a:t>배열 원소를 역순으로 정렬하는 프로그램</a:t>
            </a:r>
            <a:endParaRPr kumimoji="1" lang="en-US" altLang="ko-KR" b="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12BF5E-92FE-0244-8198-A622723EA2BA}"/>
              </a:ext>
            </a:extLst>
          </p:cNvPr>
          <p:cNvGrpSpPr/>
          <p:nvPr/>
        </p:nvGrpSpPr>
        <p:grpSpPr>
          <a:xfrm>
            <a:off x="2302174" y="2435817"/>
            <a:ext cx="7587651" cy="3823050"/>
            <a:chOff x="2542445" y="2369557"/>
            <a:chExt cx="7587651" cy="38230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EAA70F2-722D-C740-AFA7-399B7F412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2445" y="2369557"/>
              <a:ext cx="4235495" cy="38230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C4AB39B-A0D1-7840-B85E-8DB8B50FE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28597"/>
            <a:stretch/>
          </p:blipFill>
          <p:spPr>
            <a:xfrm>
              <a:off x="6888181" y="2527819"/>
              <a:ext cx="3241915" cy="30551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53424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기수 변환하기</a:t>
            </a:r>
            <a:r>
              <a:rPr kumimoji="1" lang="en-US" altLang="ko-KR" sz="2000" dirty="0">
                <a:solidFill>
                  <a:srgbClr val="007EC5"/>
                </a:solidFill>
              </a:rPr>
              <a:t>(n</a:t>
            </a:r>
            <a:r>
              <a:rPr kumimoji="1" lang="ko-KR" altLang="en-US" sz="2000" dirty="0">
                <a:solidFill>
                  <a:srgbClr val="007EC5"/>
                </a:solidFill>
              </a:rPr>
              <a:t>진수 구하기</a:t>
            </a:r>
            <a:r>
              <a:rPr kumimoji="1" lang="en-US" altLang="ko-KR" sz="2000" dirty="0">
                <a:solidFill>
                  <a:srgbClr val="007EC5"/>
                </a:solidFill>
              </a:rPr>
              <a:t>) – (1)</a:t>
            </a:r>
          </a:p>
          <a:p>
            <a:r>
              <a:rPr kumimoji="1" lang="ko-KR" altLang="en-US" dirty="0"/>
              <a:t>정숫값을 임의의 기수</a:t>
            </a:r>
            <a:r>
              <a:rPr kumimoji="1" lang="en-US" altLang="ko-KR" sz="1400" dirty="0"/>
              <a:t>(</a:t>
            </a:r>
            <a:r>
              <a:rPr kumimoji="1" lang="ko-KR" altLang="en-US" sz="1400" dirty="0" err="1"/>
              <a:t>基數</a:t>
            </a:r>
            <a:r>
              <a:rPr kumimoji="1" lang="en-US" altLang="ko-KR" sz="1400" dirty="0"/>
              <a:t>)</a:t>
            </a:r>
            <a:r>
              <a:rPr kumimoji="1" lang="ko-KR" altLang="en-US" dirty="0"/>
              <a:t>로 변환하는 알고리즘</a:t>
            </a:r>
          </a:p>
          <a:p>
            <a:pPr lvl="1"/>
            <a:r>
              <a:rPr kumimoji="1" lang="en-US" altLang="ko-KR" dirty="0"/>
              <a:t>10</a:t>
            </a:r>
            <a:r>
              <a:rPr kumimoji="1" lang="ko-KR" altLang="en-US" dirty="0"/>
              <a:t>진수 정수를 </a:t>
            </a:r>
            <a:r>
              <a:rPr kumimoji="1" lang="en-US" altLang="ko-KR" dirty="0"/>
              <a:t>n</a:t>
            </a:r>
            <a:r>
              <a:rPr kumimoji="1" lang="ko-KR" altLang="en-US" dirty="0"/>
              <a:t>진수로 변환하려면 정수를 </a:t>
            </a:r>
            <a:r>
              <a:rPr kumimoji="1" lang="en-US" altLang="ko-KR" dirty="0"/>
              <a:t>n</a:t>
            </a:r>
            <a:r>
              <a:rPr kumimoji="1" lang="ko-KR" altLang="en-US" dirty="0"/>
              <a:t>으로 나눈 나머지를 구하는 동시에 몫을 반복해서 나눠야 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몫이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 될 때가지 이 과정을 반복하고 나머지를 역순으로 늘어놓으면 기수로 변환한 수가 됨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16</a:t>
            </a:r>
            <a:r>
              <a:rPr kumimoji="1" lang="ko-KR" altLang="en-US" dirty="0"/>
              <a:t>진수는 다음과 같이 문자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개로 표현하는 수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기수가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을 넘는 경우 </a:t>
            </a:r>
            <a:r>
              <a:rPr kumimoji="1" lang="en-US" altLang="ko-KR" dirty="0"/>
              <a:t>0~9</a:t>
            </a:r>
            <a:r>
              <a:rPr kumimoji="1" lang="ko-KR" altLang="en-US" dirty="0"/>
              <a:t>까지 이어지는 숫자가 끝나면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알파벳 문자인 </a:t>
            </a:r>
            <a:r>
              <a:rPr kumimoji="1" lang="en-US" altLang="ko-KR" dirty="0"/>
              <a:t>A, B, ...</a:t>
            </a:r>
            <a:r>
              <a:rPr kumimoji="1" lang="ko-KR" altLang="en-US" dirty="0"/>
              <a:t>를 사용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A, B, ...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진수인 </a:t>
            </a:r>
            <a:r>
              <a:rPr kumimoji="1" lang="en-US" altLang="ko-KR" dirty="0"/>
              <a:t>10, 11, ...</a:t>
            </a:r>
            <a:r>
              <a:rPr kumimoji="1" lang="ko-KR" altLang="en-US" dirty="0"/>
              <a:t>에 해당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715D6A-51E1-B74A-9AE2-D6DFCF9A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026" y="1888614"/>
            <a:ext cx="5204456" cy="4260392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74892A-9C12-C04E-BF70-7804154B8875}"/>
              </a:ext>
            </a:extLst>
          </p:cNvPr>
          <p:cNvSpPr/>
          <p:nvPr/>
        </p:nvSpPr>
        <p:spPr>
          <a:xfrm>
            <a:off x="1600333" y="4142837"/>
            <a:ext cx="3627851" cy="535182"/>
          </a:xfrm>
          <a:prstGeom prst="roundRect">
            <a:avLst>
              <a:gd name="adj" fmla="val 1404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20000"/>
              </a:lnSpc>
            </a:pPr>
            <a:r>
              <a:rPr kumimoji="1" lang="en" altLang="ko-KR" sz="1400" dirty="0">
                <a:solidFill>
                  <a:schemeClr val="tx1"/>
                </a:solidFill>
              </a:rPr>
              <a:t>0, 1, 2, 3, 4, 5, 6, 7, 8, 9, A, B, C, D, E, F</a:t>
            </a:r>
          </a:p>
        </p:txBody>
      </p:sp>
    </p:spTree>
    <p:extLst>
      <p:ext uri="{BB962C8B-B14F-4D97-AF65-F5344CB8AC3E}">
        <p14:creationId xmlns:p14="http://schemas.microsoft.com/office/powerpoint/2010/main" val="2255466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기수 변환하기</a:t>
            </a:r>
            <a:r>
              <a:rPr kumimoji="1" lang="en-US" altLang="ko-KR" sz="2000" dirty="0">
                <a:solidFill>
                  <a:srgbClr val="007EC5"/>
                </a:solidFill>
              </a:rPr>
              <a:t>(n</a:t>
            </a:r>
            <a:r>
              <a:rPr kumimoji="1" lang="ko-KR" altLang="en-US" sz="2000" dirty="0">
                <a:solidFill>
                  <a:srgbClr val="007EC5"/>
                </a:solidFill>
              </a:rPr>
              <a:t>진수 구하기</a:t>
            </a:r>
            <a:r>
              <a:rPr kumimoji="1" lang="en-US" altLang="ko-KR" sz="2000" dirty="0">
                <a:solidFill>
                  <a:srgbClr val="007EC5"/>
                </a:solidFill>
              </a:rPr>
              <a:t>) – (2)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2-7 [A]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기수로 변환하는 프로그램의 도입부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card_cov</a:t>
            </a:r>
            <a:r>
              <a:rPr kumimoji="1" lang="en-US" altLang="ko-KR" dirty="0"/>
              <a:t>( )</a:t>
            </a:r>
            <a:r>
              <a:rPr kumimoji="1" lang="ko-KR" altLang="en-US" dirty="0"/>
              <a:t> 함수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정수 </a:t>
            </a:r>
            <a:r>
              <a:rPr kumimoji="1" lang="en-US" altLang="ko-KR" dirty="0"/>
              <a:t>x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r </a:t>
            </a:r>
            <a:r>
              <a:rPr kumimoji="1" lang="ko-KR" altLang="en-US" dirty="0"/>
              <a:t>진수로 변환하고 그 수를 문자열로 반환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while</a:t>
            </a:r>
            <a:r>
              <a:rPr kumimoji="1" lang="ko-KR" altLang="en-US" dirty="0"/>
              <a:t>문의 루프 본문에서 </a:t>
            </a:r>
            <a:r>
              <a:rPr kumimoji="1" lang="en-US" altLang="ko-KR" dirty="0"/>
              <a:t>x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r</a:t>
            </a:r>
            <a:r>
              <a:rPr kumimoji="1" lang="ko-KR" altLang="en-US" dirty="0"/>
              <a:t>로 나눈 나머지를 인덱스로 하는 문자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dchar</a:t>
            </a:r>
            <a:r>
              <a:rPr kumimoji="1" lang="en-US" altLang="ko-KR" dirty="0"/>
              <a:t>[x % r])</a:t>
            </a:r>
            <a:r>
              <a:rPr kumimoji="1" lang="ko-KR" altLang="en-US" dirty="0"/>
              <a:t>를 문자열 </a:t>
            </a:r>
            <a:r>
              <a:rPr kumimoji="1" lang="en-US" altLang="ko-KR" dirty="0"/>
              <a:t>d</a:t>
            </a:r>
            <a:r>
              <a:rPr kumimoji="1" lang="ko-KR" altLang="en-US" dirty="0"/>
              <a:t>에 추가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x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 될 때까지 반복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return</a:t>
            </a:r>
            <a:r>
              <a:rPr kumimoji="1" lang="ko-KR" altLang="en-US" dirty="0"/>
              <a:t> 문에서 </a:t>
            </a:r>
            <a:r>
              <a:rPr kumimoji="1" lang="ko-KR" altLang="en-US" dirty="0" err="1"/>
              <a:t>슬라이스식</a:t>
            </a:r>
            <a:r>
              <a:rPr kumimoji="1" lang="ko-KR" altLang="en-US" dirty="0"/>
              <a:t> </a:t>
            </a:r>
            <a:r>
              <a:rPr kumimoji="1" lang="en-US" altLang="ko-KR" dirty="0"/>
              <a:t>d[::-1]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d</a:t>
            </a:r>
            <a:r>
              <a:rPr kumimoji="1" lang="ko-KR" altLang="en-US" dirty="0"/>
              <a:t>열의 문자열을 역순으로 반환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D93D27-F1A3-6C47-A4E5-A03EE80A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025" y="1734779"/>
            <a:ext cx="5204456" cy="3014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A63172-2200-2742-8480-015FDE504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25" y="4908618"/>
            <a:ext cx="5204457" cy="109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17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기수 변환하기</a:t>
            </a:r>
            <a:r>
              <a:rPr kumimoji="1" lang="en-US" altLang="ko-KR" sz="2000" dirty="0">
                <a:solidFill>
                  <a:srgbClr val="007EC5"/>
                </a:solidFill>
              </a:rPr>
              <a:t>(n</a:t>
            </a:r>
            <a:r>
              <a:rPr kumimoji="1" lang="ko-KR" altLang="en-US" sz="2000" dirty="0">
                <a:solidFill>
                  <a:srgbClr val="007EC5"/>
                </a:solidFill>
              </a:rPr>
              <a:t>진수 구하기</a:t>
            </a:r>
            <a:r>
              <a:rPr kumimoji="1" lang="en-US" altLang="ko-KR" sz="2000" dirty="0">
                <a:solidFill>
                  <a:srgbClr val="007EC5"/>
                </a:solidFill>
              </a:rPr>
              <a:t>) – (3)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2-7 [B]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기수로 변환하는 프로그램의 </a:t>
            </a:r>
            <a:r>
              <a:rPr kumimoji="1" lang="ko-KR" altLang="en-US" dirty="0" err="1"/>
              <a:t>메인부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기수 변환 실행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변환할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음이 아닌 정수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입력 받고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변환할 진수</a:t>
            </a:r>
            <a:r>
              <a:rPr kumimoji="1" lang="en-US" altLang="ko-KR" dirty="0"/>
              <a:t>(2~36</a:t>
            </a:r>
            <a:r>
              <a:rPr kumimoji="1" lang="ko-KR" altLang="en-US" dirty="0" err="1"/>
              <a:t>까지의</a:t>
            </a:r>
            <a:r>
              <a:rPr kumimoji="1" lang="ko-KR" altLang="en-US" dirty="0"/>
              <a:t> 정수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입력 받음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card_conv</a:t>
            </a:r>
            <a:r>
              <a:rPr kumimoji="1" lang="en-US" altLang="ko-KR" dirty="0"/>
              <a:t>( )</a:t>
            </a:r>
            <a:r>
              <a:rPr kumimoji="1" lang="ko-KR" altLang="en-US" dirty="0"/>
              <a:t> 함수를 호출하여 반환된 문자열을 출력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출력이 끝나면 반복할 것인지 묻고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en-US" altLang="ko-KR" dirty="0"/>
              <a:t>N</a:t>
            </a:r>
            <a:r>
              <a:rPr kumimoji="1" lang="ko-KR" altLang="en-US" dirty="0"/>
              <a:t>이나 </a:t>
            </a:r>
            <a:r>
              <a:rPr kumimoji="1" lang="en-US" altLang="ko-KR" dirty="0"/>
              <a:t>n</a:t>
            </a:r>
            <a:r>
              <a:rPr kumimoji="1" lang="ko-KR" altLang="en-US" dirty="0"/>
              <a:t>을 입력하면 프로그램 종료</a:t>
            </a:r>
            <a:br>
              <a:rPr kumimoji="1" lang="en-US" altLang="ko-KR" dirty="0"/>
            </a:br>
            <a:r>
              <a:rPr kumimoji="1" lang="en-US" altLang="ko-KR" dirty="0"/>
              <a:t>Y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y</a:t>
            </a:r>
            <a:r>
              <a:rPr kumimoji="1" lang="ko-KR" altLang="en-US" dirty="0"/>
              <a:t>를 입력하면 다시 프로그램 실행</a:t>
            </a:r>
            <a:endParaRPr kumimoji="1"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438A1B-6116-5246-A151-752D7BA3890C}"/>
              </a:ext>
            </a:extLst>
          </p:cNvPr>
          <p:cNvGrpSpPr/>
          <p:nvPr/>
        </p:nvGrpSpPr>
        <p:grpSpPr>
          <a:xfrm>
            <a:off x="6521368" y="1567545"/>
            <a:ext cx="4553799" cy="4581461"/>
            <a:chOff x="1571076" y="-186813"/>
            <a:chExt cx="9049848" cy="91048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822193-2019-B14F-BA44-95D520B48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1076" y="-186813"/>
              <a:ext cx="9049848" cy="6858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1DD0973-6B79-2E47-929E-04136D7CA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0516"/>
            <a:stretch/>
          </p:blipFill>
          <p:spPr>
            <a:xfrm>
              <a:off x="1571078" y="6771352"/>
              <a:ext cx="6288213" cy="21466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01687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823378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기수 변환하기</a:t>
            </a:r>
            <a:r>
              <a:rPr kumimoji="1" lang="en-US" altLang="ko-KR" sz="2000" dirty="0">
                <a:solidFill>
                  <a:srgbClr val="007EC5"/>
                </a:solidFill>
              </a:rPr>
              <a:t>(n</a:t>
            </a:r>
            <a:r>
              <a:rPr kumimoji="1" lang="ko-KR" altLang="en-US" sz="2000" dirty="0">
                <a:solidFill>
                  <a:srgbClr val="007EC5"/>
                </a:solidFill>
              </a:rPr>
              <a:t>진수 구하기</a:t>
            </a:r>
            <a:r>
              <a:rPr kumimoji="1" lang="en-US" altLang="ko-KR" sz="2000" dirty="0">
                <a:solidFill>
                  <a:srgbClr val="007EC5"/>
                </a:solidFill>
              </a:rPr>
              <a:t>) – (4)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2-7 </a:t>
            </a:r>
            <a:r>
              <a:rPr kumimoji="1" lang="ko-KR" altLang="en-US" dirty="0"/>
              <a:t>심화</a:t>
            </a:r>
            <a:r>
              <a:rPr kumimoji="1" lang="en-US" altLang="ko-KR" b="0" dirty="0"/>
              <a:t>: </a:t>
            </a:r>
            <a:r>
              <a:rPr kumimoji="1" lang="en-US" altLang="ko-KR" sz="1600" b="0" dirty="0" err="1"/>
              <a:t>card_conv</a:t>
            </a:r>
            <a:r>
              <a:rPr kumimoji="1" lang="en-US" altLang="ko-KR" sz="1600" b="0" dirty="0"/>
              <a:t>( )</a:t>
            </a:r>
            <a:r>
              <a:rPr kumimoji="1" lang="ko-KR" altLang="en-US" sz="1600" b="0" dirty="0"/>
              <a:t> 함수를 수정하여 기수 변환하는 과정을 자세히 나타냄</a:t>
            </a:r>
            <a:endParaRPr kumimoji="1" lang="en-US" altLang="ko-KR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F879C-076E-3649-B3F9-54638F18557E}"/>
              </a:ext>
            </a:extLst>
          </p:cNvPr>
          <p:cNvSpPr txBox="1"/>
          <p:nvPr/>
        </p:nvSpPr>
        <p:spPr>
          <a:xfrm>
            <a:off x="6807977" y="2588505"/>
            <a:ext cx="3608232" cy="31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spc="-100" dirty="0"/>
              <a:t>※ </a:t>
            </a:r>
            <a:r>
              <a:rPr kumimoji="1" lang="ko-KR" altLang="en-US" sz="1400" spc="-100" dirty="0"/>
              <a:t>실행 결과에서 기수 변환 과정 확인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DB5ACB-93E3-9F42-A993-A48FE249C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807" y="2468315"/>
            <a:ext cx="4467021" cy="36806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B2841A-D645-4166-A89A-1E5874A79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59" y="2903740"/>
            <a:ext cx="3162741" cy="29102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537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6132108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소수 나열하기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(1)</a:t>
            </a:r>
          </a:p>
          <a:p>
            <a:r>
              <a:rPr kumimoji="1" lang="ko-KR" altLang="en-US" dirty="0"/>
              <a:t>소수</a:t>
            </a:r>
            <a:r>
              <a:rPr kumimoji="1" lang="en-US" altLang="ko-KR" baseline="30000" dirty="0"/>
              <a:t>prime number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자신과 </a:t>
            </a:r>
            <a:r>
              <a:rPr kumimoji="1" lang="en-US" altLang="ko-KR" dirty="0"/>
              <a:t>1 </a:t>
            </a:r>
            <a:r>
              <a:rPr kumimoji="1" lang="ko-KR" altLang="en-US" dirty="0"/>
              <a:t>이외의 정수로 나누어 떨어지지 않는 정수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나누어 떨어지는 정수가 하나 이상 있으면 합성수</a:t>
            </a:r>
            <a:r>
              <a:rPr kumimoji="1" lang="en-US" altLang="ko-KR" baseline="30000" dirty="0"/>
              <a:t>composite number</a:t>
            </a:r>
            <a:endParaRPr kumimoji="1" lang="en-US" altLang="ko-KR" dirty="0"/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2-8</a:t>
            </a:r>
          </a:p>
          <a:p>
            <a:pPr lvl="1"/>
            <a:r>
              <a:rPr kumimoji="1" lang="en-US" altLang="ko-KR" dirty="0"/>
              <a:t>1,000 </a:t>
            </a:r>
            <a:r>
              <a:rPr kumimoji="1" lang="ko-KR" altLang="en-US" dirty="0"/>
              <a:t>이하의 모든 소수를 나열하는 프로그램</a:t>
            </a:r>
            <a:br>
              <a:rPr kumimoji="1" lang="en-US" altLang="ko-KR" dirty="0"/>
            </a:br>
            <a:endParaRPr kumimoji="1"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42297-F106-124F-ABB0-577519DABD06}"/>
              </a:ext>
            </a:extLst>
          </p:cNvPr>
          <p:cNvGrpSpPr/>
          <p:nvPr/>
        </p:nvGrpSpPr>
        <p:grpSpPr>
          <a:xfrm>
            <a:off x="1550450" y="3763780"/>
            <a:ext cx="4854468" cy="2442385"/>
            <a:chOff x="1009650" y="869950"/>
            <a:chExt cx="10172700" cy="51181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782919F-603F-E947-9AE5-3C28C91E9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650" y="869950"/>
              <a:ext cx="10172700" cy="51181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7FDB65E-B6E5-A543-822A-75C4DFD410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2376"/>
            <a:stretch/>
          </p:blipFill>
          <p:spPr>
            <a:xfrm>
              <a:off x="7920745" y="1479241"/>
              <a:ext cx="3261605" cy="2997863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D20CCEC-4A2F-9749-8DDE-EC303B4B6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157" y="1638480"/>
            <a:ext cx="4409325" cy="3572748"/>
          </a:xfrm>
          <a:prstGeom prst="rect">
            <a:avLst/>
          </a:prstGeom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56FBB7E-32E8-014D-9ED6-2AFBECE15F57}"/>
              </a:ext>
            </a:extLst>
          </p:cNvPr>
          <p:cNvSpPr/>
          <p:nvPr/>
        </p:nvSpPr>
        <p:spPr>
          <a:xfrm>
            <a:off x="7222850" y="5364592"/>
            <a:ext cx="4156615" cy="841573"/>
          </a:xfrm>
          <a:prstGeom prst="roundRect">
            <a:avLst>
              <a:gd name="adj" fmla="val 1089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" altLang="ko-KR" sz="1200" b="1" dirty="0">
                <a:solidFill>
                  <a:schemeClr val="tx1"/>
                </a:solidFill>
              </a:rPr>
              <a:t>n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이 소수일 때</a:t>
            </a:r>
            <a:r>
              <a:rPr kumimoji="1" lang="en-US" altLang="ko-KR" sz="1200" dirty="0">
                <a:solidFill>
                  <a:schemeClr val="tx1"/>
                </a:solidFill>
              </a:rPr>
              <a:t>: </a:t>
            </a:r>
            <a:r>
              <a:rPr kumimoji="1" lang="en" altLang="ko-KR" sz="1200" dirty="0">
                <a:solidFill>
                  <a:schemeClr val="tx1"/>
                </a:solidFill>
              </a:rPr>
              <a:t>for </a:t>
            </a:r>
            <a:r>
              <a:rPr kumimoji="1" lang="ko-KR" altLang="en-US" sz="1200" dirty="0">
                <a:solidFill>
                  <a:schemeClr val="tx1"/>
                </a:solidFill>
              </a:rPr>
              <a:t>문은 마지막까지 실행됨</a:t>
            </a:r>
            <a:br>
              <a:rPr kumimoji="1" lang="en-US" altLang="ko-KR" sz="1200" dirty="0">
                <a:solidFill>
                  <a:schemeClr val="tx1"/>
                </a:solidFill>
              </a:rPr>
            </a:br>
            <a:r>
              <a:rPr kumimoji="1" lang="en-US" altLang="ko-KR" sz="1200" dirty="0">
                <a:solidFill>
                  <a:schemeClr val="tx1"/>
                </a:solidFill>
              </a:rPr>
              <a:t>	         → </a:t>
            </a:r>
            <a:r>
              <a:rPr kumimoji="1" lang="en" altLang="ko-KR" sz="1200" dirty="0">
                <a:solidFill>
                  <a:schemeClr val="tx1"/>
                </a:solidFill>
              </a:rPr>
              <a:t>else </a:t>
            </a:r>
            <a:r>
              <a:rPr kumimoji="1" lang="ko-KR" altLang="en-US" sz="1200" dirty="0">
                <a:solidFill>
                  <a:schemeClr val="tx1"/>
                </a:solidFill>
              </a:rPr>
              <a:t>문을 실행하여 </a:t>
            </a:r>
            <a:r>
              <a:rPr kumimoji="1" lang="en" altLang="ko-KR" sz="1200" dirty="0">
                <a:solidFill>
                  <a:schemeClr val="tx1"/>
                </a:solidFill>
              </a:rPr>
              <a:t>n</a:t>
            </a:r>
            <a:r>
              <a:rPr kumimoji="1" lang="ko-KR" altLang="en-US" sz="1200" dirty="0">
                <a:solidFill>
                  <a:schemeClr val="tx1"/>
                </a:solidFill>
              </a:rPr>
              <a:t>값을 출력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" altLang="ko-KR" sz="1200" b="1" dirty="0">
                <a:solidFill>
                  <a:schemeClr val="tx1"/>
                </a:solidFill>
              </a:rPr>
              <a:t>n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이 합성수일 때</a:t>
            </a:r>
            <a:r>
              <a:rPr kumimoji="1" lang="en-US" altLang="ko-KR" sz="1200" dirty="0">
                <a:solidFill>
                  <a:schemeClr val="tx1"/>
                </a:solidFill>
              </a:rPr>
              <a:t>: </a:t>
            </a:r>
            <a:r>
              <a:rPr kumimoji="1" lang="en" altLang="ko-KR" sz="1200" dirty="0">
                <a:solidFill>
                  <a:schemeClr val="tx1"/>
                </a:solidFill>
              </a:rPr>
              <a:t>for </a:t>
            </a:r>
            <a:r>
              <a:rPr kumimoji="1" lang="ko-KR" altLang="en-US" sz="1200" dirty="0">
                <a:solidFill>
                  <a:schemeClr val="tx1"/>
                </a:solidFill>
              </a:rPr>
              <a:t>문 중단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E11BDE-5028-4748-A329-7240E3694128}"/>
              </a:ext>
            </a:extLst>
          </p:cNvPr>
          <p:cNvSpPr/>
          <p:nvPr/>
        </p:nvSpPr>
        <p:spPr>
          <a:xfrm>
            <a:off x="5113049" y="5277204"/>
            <a:ext cx="1271270" cy="194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808BE2-CC21-644F-8844-B42A1FE05091}"/>
              </a:ext>
            </a:extLst>
          </p:cNvPr>
          <p:cNvSpPr txBox="1"/>
          <p:nvPr/>
        </p:nvSpPr>
        <p:spPr>
          <a:xfrm>
            <a:off x="4031351" y="5801841"/>
            <a:ext cx="2384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</a:rPr>
              <a:t>※ </a:t>
            </a:r>
            <a:r>
              <a:rPr kumimoji="1" lang="ko-KR" altLang="en-US" sz="1200" dirty="0">
                <a:solidFill>
                  <a:srgbClr val="FF0000"/>
                </a:solidFill>
              </a:rPr>
              <a:t>나눗셈 실행 횟수 </a:t>
            </a:r>
            <a:r>
              <a:rPr kumimoji="1" lang="en-US" altLang="ko-KR" sz="1200" dirty="0">
                <a:solidFill>
                  <a:srgbClr val="FF0000"/>
                </a:solidFill>
              </a:rPr>
              <a:t>= 78,022</a:t>
            </a:r>
            <a:r>
              <a:rPr kumimoji="1" lang="ko-KR" altLang="en-US" sz="1200" dirty="0">
                <a:solidFill>
                  <a:srgbClr val="FF0000"/>
                </a:solidFill>
              </a:rPr>
              <a:t>번</a:t>
            </a:r>
            <a:endParaRPr kumimoji="1"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19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579632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소수 나열하기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2-9: </a:t>
            </a:r>
            <a:r>
              <a:rPr kumimoji="1" lang="ko-KR" altLang="en-US" dirty="0"/>
              <a:t>알고리즘 개선하기 </a:t>
            </a:r>
            <a:r>
              <a:rPr kumimoji="1" lang="en-US" altLang="ko-KR" dirty="0"/>
              <a:t>1</a:t>
            </a:r>
          </a:p>
          <a:p>
            <a:pPr lvl="1"/>
            <a:r>
              <a:rPr kumimoji="1" lang="ko-KR" altLang="en-US" dirty="0"/>
              <a:t>소수를 구하는 과정에서 지금까지 구한 소수를 배열 </a:t>
            </a:r>
            <a:r>
              <a:rPr kumimoji="1" lang="en-US" altLang="ko-KR" dirty="0"/>
              <a:t>prime</a:t>
            </a:r>
            <a:r>
              <a:rPr kumimoji="1" lang="ko-KR" altLang="en-US" dirty="0"/>
              <a:t>의 원소로 저장하도록 개선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n</a:t>
            </a:r>
            <a:r>
              <a:rPr kumimoji="1" lang="ko-KR" altLang="en-US" dirty="0"/>
              <a:t>이 소수인지 판단할 때 배열 </a:t>
            </a:r>
            <a:r>
              <a:rPr kumimoji="1" lang="en-US" altLang="ko-KR" dirty="0"/>
              <a:t>prime</a:t>
            </a:r>
            <a:r>
              <a:rPr kumimoji="1" lang="ko-KR" altLang="en-US" dirty="0"/>
              <a:t>에 저장한 소수로 나눗셈 하면 됨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2</a:t>
            </a:r>
            <a:r>
              <a:rPr kumimoji="1" lang="ko-KR" altLang="en-US" dirty="0"/>
              <a:t>는 소수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en-US" altLang="ko-KR" dirty="0"/>
              <a:t> 2</a:t>
            </a:r>
            <a:r>
              <a:rPr kumimoji="1" lang="ko-KR" altLang="en-US" dirty="0"/>
              <a:t>를 배열의 첫 원소인 </a:t>
            </a:r>
            <a:r>
              <a:rPr kumimoji="1" lang="en-US" altLang="ko-KR" dirty="0"/>
              <a:t>prime[0]</a:t>
            </a:r>
            <a:r>
              <a:rPr kumimoji="1" lang="ko-KR" altLang="en-US" dirty="0"/>
              <a:t>에 저장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4 </a:t>
            </a:r>
            <a:r>
              <a:rPr kumimoji="1" lang="ko-KR" altLang="en-US" dirty="0"/>
              <a:t>이상의 짝수는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로 나누어 떨어지므로 소수가 아니기 때문에</a:t>
            </a:r>
            <a:r>
              <a:rPr kumimoji="1" lang="en-US" altLang="ko-KR" dirty="0"/>
              <a:t>, for </a:t>
            </a:r>
            <a:r>
              <a:rPr kumimoji="1" lang="ko-KR" altLang="en-US" dirty="0"/>
              <a:t>문에서는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3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시작하며 </a:t>
            </a:r>
            <a:r>
              <a:rPr kumimoji="1" lang="en-US" altLang="ko-KR" dirty="0"/>
              <a:t>2</a:t>
            </a:r>
            <a:r>
              <a:rPr kumimoji="1" lang="ko-KR" altLang="en-US" dirty="0"/>
              <a:t>씩 증가시켜 홀수 값만 생성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>
                <a:solidFill>
                  <a:srgbClr val="FF0000"/>
                </a:solidFill>
              </a:rPr>
              <a:t>나눗셈 실행 횟수가 </a:t>
            </a:r>
            <a:r>
              <a:rPr kumimoji="1" lang="en-US" altLang="ko-KR" dirty="0">
                <a:solidFill>
                  <a:srgbClr val="FF0000"/>
                </a:solidFill>
              </a:rPr>
              <a:t>78,022</a:t>
            </a:r>
            <a:r>
              <a:rPr kumimoji="1" lang="ko-KR" altLang="en-US" dirty="0">
                <a:solidFill>
                  <a:srgbClr val="FF0000"/>
                </a:solidFill>
              </a:rPr>
              <a:t>번</a:t>
            </a:r>
            <a:r>
              <a:rPr kumimoji="1" lang="en-US" altLang="ko-KR" dirty="0">
                <a:solidFill>
                  <a:srgbClr val="FF0000"/>
                </a:solidFill>
                <a:sym typeface="Wingdings" pitchFamily="2" charset="2"/>
              </a:rPr>
              <a:t>14,622</a:t>
            </a:r>
            <a:r>
              <a:rPr kumimoji="1" lang="ko-KR" altLang="en-US" dirty="0">
                <a:solidFill>
                  <a:srgbClr val="FF0000"/>
                </a:solidFill>
                <a:sym typeface="Wingdings" pitchFamily="2" charset="2"/>
              </a:rPr>
              <a:t>번으로 크게 줄었음</a:t>
            </a:r>
            <a:br>
              <a:rPr kumimoji="1" lang="en-US" altLang="ko-KR" dirty="0">
                <a:solidFill>
                  <a:srgbClr val="FF0000"/>
                </a:solidFill>
              </a:rPr>
            </a:br>
            <a:endParaRPr kumimoji="1" lang="en-US" altLang="ko-KR" dirty="0">
              <a:solidFill>
                <a:srgbClr val="FF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9646A0-4E52-7B41-8935-369615AFA88E}"/>
              </a:ext>
            </a:extLst>
          </p:cNvPr>
          <p:cNvGrpSpPr/>
          <p:nvPr/>
        </p:nvGrpSpPr>
        <p:grpSpPr>
          <a:xfrm>
            <a:off x="6752039" y="1922134"/>
            <a:ext cx="4707443" cy="3913062"/>
            <a:chOff x="1970887" y="0"/>
            <a:chExt cx="8250226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870B0C4-6A61-F24C-9847-F00930DB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0887" y="0"/>
              <a:ext cx="8250226" cy="6858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B65B17E-7988-2743-8BBC-A513ED72E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1886"/>
            <a:stretch/>
          </p:blipFill>
          <p:spPr>
            <a:xfrm>
              <a:off x="6941308" y="5751444"/>
              <a:ext cx="3279805" cy="11065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03F6FD-D99B-DA46-B6EF-A47F546C02A6}"/>
              </a:ext>
            </a:extLst>
          </p:cNvPr>
          <p:cNvSpPr/>
          <p:nvPr/>
        </p:nvSpPr>
        <p:spPr>
          <a:xfrm>
            <a:off x="9925880" y="5592988"/>
            <a:ext cx="1533602" cy="242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E216F1-9447-E946-94C6-21659649AD0A}"/>
              </a:ext>
            </a:extLst>
          </p:cNvPr>
          <p:cNvSpPr txBox="1"/>
          <p:nvPr/>
        </p:nvSpPr>
        <p:spPr>
          <a:xfrm>
            <a:off x="9481351" y="5865542"/>
            <a:ext cx="2136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rgbClr val="FF0000"/>
                </a:solidFill>
              </a:rPr>
              <a:t>※ </a:t>
            </a:r>
            <a:r>
              <a:rPr kumimoji="1" lang="ko-KR" altLang="en-US" sz="1050" dirty="0">
                <a:solidFill>
                  <a:srgbClr val="FF0000"/>
                </a:solidFill>
              </a:rPr>
              <a:t>나눗셈 실행 횟수 </a:t>
            </a:r>
            <a:r>
              <a:rPr kumimoji="1" lang="en-US" altLang="ko-KR" sz="1050" dirty="0">
                <a:solidFill>
                  <a:srgbClr val="FF0000"/>
                </a:solidFill>
              </a:rPr>
              <a:t>= 14,622</a:t>
            </a:r>
            <a:r>
              <a:rPr kumimoji="1" lang="ko-KR" altLang="en-US" sz="1050" dirty="0">
                <a:solidFill>
                  <a:srgbClr val="FF0000"/>
                </a:solidFill>
              </a:rPr>
              <a:t>번</a:t>
            </a:r>
            <a:endParaRPr kumimoji="1" lang="en-US" altLang="ko-KR" sz="1050" dirty="0">
              <a:solidFill>
                <a:srgbClr val="FF0000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1470BA2-9F7E-864B-8936-01F8DF4EF395}"/>
              </a:ext>
            </a:extLst>
          </p:cNvPr>
          <p:cNvSpPr/>
          <p:nvPr/>
        </p:nvSpPr>
        <p:spPr>
          <a:xfrm>
            <a:off x="1428818" y="5526288"/>
            <a:ext cx="4998487" cy="631383"/>
          </a:xfrm>
          <a:prstGeom prst="roundRect">
            <a:avLst>
              <a:gd name="adj" fmla="val 1299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</a:rPr>
              <a:t>같은 결과</a:t>
            </a:r>
            <a:r>
              <a:rPr kumimoji="1" lang="en-US" altLang="ko-KR" sz="1200" dirty="0">
                <a:solidFill>
                  <a:schemeClr val="tx1"/>
                </a:solidFill>
              </a:rPr>
              <a:t>(</a:t>
            </a:r>
            <a:r>
              <a:rPr kumimoji="1" lang="ko-KR" altLang="en-US" sz="1200" dirty="0">
                <a:solidFill>
                  <a:schemeClr val="tx1"/>
                </a:solidFill>
              </a:rPr>
              <a:t>해답</a:t>
            </a:r>
            <a:r>
              <a:rPr kumimoji="1" lang="en-US" altLang="ko-KR" sz="1200" dirty="0">
                <a:solidFill>
                  <a:schemeClr val="tx1"/>
                </a:solidFill>
              </a:rPr>
              <a:t>)</a:t>
            </a:r>
            <a:r>
              <a:rPr kumimoji="1" lang="ko-KR" altLang="en-US" sz="1200" dirty="0">
                <a:solidFill>
                  <a:schemeClr val="tx1"/>
                </a:solidFill>
              </a:rPr>
              <a:t>를 얻을 수 있는 알고리즘은 여러 개일 수 있다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</a:rPr>
              <a:t>빠른 알고리즘은 많은 메모리를 요구한다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4338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소수 나열하기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(3)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2-9: </a:t>
            </a:r>
            <a:r>
              <a:rPr kumimoji="1" lang="ko-KR" altLang="en-US" dirty="0"/>
              <a:t>알고리즘 개선하기 </a:t>
            </a:r>
            <a:r>
              <a:rPr kumimoji="1" lang="en-US" altLang="ko-KR" dirty="0"/>
              <a:t>1</a:t>
            </a:r>
          </a:p>
          <a:p>
            <a:endParaRPr kumimoji="1" lang="en-US" altLang="ko-KR" dirty="0"/>
          </a:p>
          <a:p>
            <a:pPr lvl="1"/>
            <a:r>
              <a:rPr kumimoji="1" lang="en-US" altLang="ko-KR" dirty="0"/>
              <a:t>    : 3</a:t>
            </a:r>
            <a:r>
              <a:rPr kumimoji="1" lang="ko-KR" altLang="en-US" dirty="0"/>
              <a:t>이 소수인지 판단하기</a:t>
            </a:r>
            <a:r>
              <a:rPr kumimoji="1" lang="en-US" altLang="ko-KR" dirty="0"/>
              <a:t>(n = 3, </a:t>
            </a:r>
            <a:r>
              <a:rPr kumimoji="1" lang="en-US" altLang="ko-KR" dirty="0" err="1"/>
              <a:t>ptr</a:t>
            </a:r>
            <a:r>
              <a:rPr kumimoji="1" lang="en-US" altLang="ko-KR" dirty="0"/>
              <a:t> = 0</a:t>
            </a:r>
            <a:r>
              <a:rPr kumimoji="1" lang="ko-KR" altLang="en-US" dirty="0"/>
              <a:t>일</a:t>
            </a:r>
            <a:r>
              <a:rPr kumimoji="1" lang="en-US" altLang="ko-KR" dirty="0"/>
              <a:t> </a:t>
            </a:r>
            <a:r>
              <a:rPr kumimoji="1" lang="ko-KR" altLang="en-US" dirty="0"/>
              <a:t>때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en-US" altLang="ko-KR" dirty="0"/>
              <a:t>2</a:t>
            </a:r>
            <a:r>
              <a:rPr kumimoji="1" lang="ko-KR" altLang="en-US" dirty="0"/>
              <a:t>로 나눌 수 없기 때문에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은 소수</a:t>
            </a:r>
            <a:r>
              <a:rPr kumimoji="1" lang="en-US" altLang="ko-KR" dirty="0"/>
              <a:t>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en-US" altLang="ko-KR" dirty="0"/>
              <a:t>prime</a:t>
            </a:r>
            <a:r>
              <a:rPr kumimoji="1" lang="ko-KR" altLang="en-US" dirty="0"/>
              <a:t>에 저장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    : 5</a:t>
            </a:r>
            <a:r>
              <a:rPr kumimoji="1" lang="ko-KR" altLang="en-US" dirty="0"/>
              <a:t>가 소수인지 판단하기</a:t>
            </a:r>
            <a:r>
              <a:rPr kumimoji="1" lang="en-US" altLang="ko-KR" dirty="0"/>
              <a:t>(n = 5, </a:t>
            </a:r>
            <a:r>
              <a:rPr kumimoji="1" lang="en-US" altLang="ko-KR" dirty="0" err="1"/>
              <a:t>ptr</a:t>
            </a:r>
            <a:r>
              <a:rPr kumimoji="1" lang="en-US" altLang="ko-KR" dirty="0"/>
              <a:t> = 1</a:t>
            </a:r>
            <a:r>
              <a:rPr kumimoji="1" lang="ko-KR" altLang="en-US" dirty="0"/>
              <a:t>일 때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en-US" altLang="ko-KR" dirty="0"/>
              <a:t>2, 3</a:t>
            </a:r>
            <a:r>
              <a:rPr kumimoji="1" lang="ko-KR" altLang="en-US" dirty="0"/>
              <a:t>으로 나눌 수 없기 때문에 </a:t>
            </a:r>
            <a:r>
              <a:rPr kumimoji="1" lang="en-US" altLang="ko-KR" dirty="0"/>
              <a:t>5</a:t>
            </a:r>
            <a:r>
              <a:rPr kumimoji="1" lang="ko-KR" altLang="en-US" dirty="0"/>
              <a:t>는 소수 </a:t>
            </a:r>
            <a:r>
              <a:rPr kumimoji="1" lang="en-US" altLang="ko-KR" dirty="0">
                <a:sym typeface="Wingdings" pitchFamily="2" charset="2"/>
              </a:rPr>
              <a:t> prime</a:t>
            </a:r>
            <a:r>
              <a:rPr kumimoji="1" lang="ko-KR" altLang="en-US" dirty="0">
                <a:sym typeface="Wingdings" pitchFamily="2" charset="2"/>
              </a:rPr>
              <a:t>에 저장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/>
              <a:t>    : 7</a:t>
            </a:r>
            <a:r>
              <a:rPr kumimoji="1" lang="ko-KR" altLang="en-US" dirty="0"/>
              <a:t>이 소수인지 판단하기</a:t>
            </a:r>
            <a:r>
              <a:rPr kumimoji="1" lang="en-US" altLang="ko-KR" dirty="0"/>
              <a:t>(n = 7, </a:t>
            </a:r>
            <a:r>
              <a:rPr kumimoji="1" lang="en-US" altLang="ko-KR" dirty="0" err="1"/>
              <a:t>ptr</a:t>
            </a:r>
            <a:r>
              <a:rPr kumimoji="1" lang="en-US" altLang="ko-KR" dirty="0"/>
              <a:t> = 2</a:t>
            </a:r>
            <a:r>
              <a:rPr kumimoji="1" lang="ko-KR" altLang="en-US" dirty="0"/>
              <a:t>일 때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en-US" altLang="ko-KR" dirty="0"/>
              <a:t>2, 3, 5</a:t>
            </a:r>
            <a:r>
              <a:rPr kumimoji="1" lang="ko-KR" altLang="en-US" dirty="0"/>
              <a:t>로 나눌 수 없기 때문에 </a:t>
            </a:r>
            <a:r>
              <a:rPr kumimoji="1" lang="en-US" altLang="ko-KR" dirty="0"/>
              <a:t>7</a:t>
            </a:r>
            <a:r>
              <a:rPr kumimoji="1" lang="ko-KR" altLang="en-US" dirty="0"/>
              <a:t>은 소수 </a:t>
            </a:r>
            <a:r>
              <a:rPr kumimoji="1" lang="en-US" altLang="ko-KR" dirty="0">
                <a:sym typeface="Wingdings" pitchFamily="2" charset="2"/>
              </a:rPr>
              <a:t> prime</a:t>
            </a:r>
            <a:r>
              <a:rPr kumimoji="1" lang="ko-KR" altLang="en-US" dirty="0">
                <a:sym typeface="Wingdings" pitchFamily="2" charset="2"/>
              </a:rPr>
              <a:t>에 저장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/>
              <a:t>    : 9</a:t>
            </a:r>
            <a:r>
              <a:rPr kumimoji="1" lang="ko-KR" altLang="en-US" dirty="0"/>
              <a:t>가 소수인지 판단하기</a:t>
            </a:r>
            <a:r>
              <a:rPr kumimoji="1" lang="en-US" altLang="ko-KR" dirty="0"/>
              <a:t>(n = 9, </a:t>
            </a:r>
            <a:r>
              <a:rPr kumimoji="1" lang="en-US" altLang="ko-KR" dirty="0" err="1"/>
              <a:t>ptr</a:t>
            </a:r>
            <a:r>
              <a:rPr kumimoji="1" lang="en-US" altLang="ko-KR" dirty="0"/>
              <a:t> = 3</a:t>
            </a:r>
            <a:r>
              <a:rPr kumimoji="1" lang="ko-KR" altLang="en-US" dirty="0"/>
              <a:t>일 때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en-US" altLang="ko-KR" dirty="0"/>
              <a:t>3</a:t>
            </a:r>
            <a:r>
              <a:rPr kumimoji="1" lang="ko-KR" altLang="en-US" dirty="0"/>
              <a:t>으로 나눌 수 있기 때문에 </a:t>
            </a:r>
            <a:r>
              <a:rPr kumimoji="1" lang="en-US" altLang="ko-KR" dirty="0"/>
              <a:t>9</a:t>
            </a:r>
            <a:r>
              <a:rPr kumimoji="1" lang="ko-KR" altLang="en-US" dirty="0"/>
              <a:t>는 합성수</a:t>
            </a:r>
            <a:br>
              <a:rPr kumimoji="1" lang="en-US" altLang="ko-KR" dirty="0"/>
            </a:br>
            <a:r>
              <a:rPr kumimoji="1" lang="en-US" altLang="ko-KR" dirty="0">
                <a:sym typeface="Wingdings" pitchFamily="2" charset="2"/>
              </a:rPr>
              <a:t> prime</a:t>
            </a:r>
            <a:r>
              <a:rPr kumimoji="1" lang="ko-KR" altLang="en-US" dirty="0">
                <a:sym typeface="Wingdings" pitchFamily="2" charset="2"/>
              </a:rPr>
              <a:t>에 저장하지 않음</a:t>
            </a:r>
            <a:endParaRPr kumimoji="1" lang="en-US" altLang="ko-KR" dirty="0">
              <a:sym typeface="Wingdings" pitchFamily="2" charset="2"/>
            </a:endParaRPr>
          </a:p>
          <a:p>
            <a:pPr lvl="2"/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EFDE1B-251C-9F45-9C2C-92F4A9EB6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296" y="2578800"/>
            <a:ext cx="5085186" cy="2729000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53A9551-D11A-0A4C-B0AE-CCE3FF6E498E}"/>
              </a:ext>
            </a:extLst>
          </p:cNvPr>
          <p:cNvSpPr/>
          <p:nvPr/>
        </p:nvSpPr>
        <p:spPr>
          <a:xfrm>
            <a:off x="1474355" y="2790360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a</a:t>
            </a:r>
            <a:endParaRPr kumimoji="1" lang="ko-KR" altLang="en-US" sz="1400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13FDD12-783F-7140-A109-00A6470735E8}"/>
              </a:ext>
            </a:extLst>
          </p:cNvPr>
          <p:cNvSpPr/>
          <p:nvPr/>
        </p:nvSpPr>
        <p:spPr>
          <a:xfrm>
            <a:off x="1474405" y="3366830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b</a:t>
            </a:r>
            <a:endParaRPr kumimoji="1" lang="ko-KR" altLang="en-US" sz="1400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F9A4C71-53CE-3943-9906-EF02111CC954}"/>
              </a:ext>
            </a:extLst>
          </p:cNvPr>
          <p:cNvSpPr/>
          <p:nvPr/>
        </p:nvSpPr>
        <p:spPr>
          <a:xfrm>
            <a:off x="1474355" y="3943300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c</a:t>
            </a:r>
            <a:endParaRPr kumimoji="1" lang="ko-KR" altLang="en-US" sz="1400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480D07D-F725-CA4B-B773-CA92316B4F2F}"/>
              </a:ext>
            </a:extLst>
          </p:cNvPr>
          <p:cNvSpPr/>
          <p:nvPr/>
        </p:nvSpPr>
        <p:spPr>
          <a:xfrm>
            <a:off x="1474355" y="4519770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d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51798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5871483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소수 나열하기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(4)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2-10: </a:t>
            </a:r>
            <a:r>
              <a:rPr kumimoji="1" lang="ko-KR" altLang="en-US" dirty="0"/>
              <a:t>알고리즘 개선하기 </a:t>
            </a:r>
            <a:r>
              <a:rPr kumimoji="1" lang="en-US" altLang="ko-KR" dirty="0"/>
              <a:t>2</a:t>
            </a:r>
          </a:p>
          <a:p>
            <a:pPr lvl="1"/>
            <a:r>
              <a:rPr kumimoji="1" lang="en-US" altLang="ko-KR" dirty="0"/>
              <a:t>100</a:t>
            </a:r>
            <a:r>
              <a:rPr kumimoji="1" lang="ko-KR" altLang="en-US" dirty="0"/>
              <a:t>의 약수를 나타낸 그림 </a:t>
            </a:r>
            <a:r>
              <a:rPr kumimoji="1" lang="en-US" altLang="ko-KR" dirty="0"/>
              <a:t>(1 </a:t>
            </a:r>
            <a:r>
              <a:rPr lang="en-US" altLang="ko-KR" dirty="0"/>
              <a:t>×</a:t>
            </a:r>
            <a:r>
              <a:rPr kumimoji="1" lang="en-US" altLang="ko-KR" dirty="0"/>
              <a:t> 100</a:t>
            </a:r>
            <a:r>
              <a:rPr kumimoji="1" lang="ko-KR" altLang="en-US" dirty="0"/>
              <a:t>은 제외</a:t>
            </a:r>
            <a:r>
              <a:rPr kumimoji="1" lang="en-US" altLang="ko-KR" dirty="0"/>
              <a:t>)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 </a:t>
            </a:r>
            <a:r>
              <a:rPr kumimoji="1" lang="ko-KR" altLang="en-US" dirty="0"/>
              <a:t>넓이가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인 직사각형의 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세로 변의 길이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5 × 20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20 × 5</a:t>
            </a:r>
            <a:r>
              <a:rPr kumimoji="1" lang="ko-KR" altLang="en-US" dirty="0"/>
              <a:t>는 같은 직사각형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모든 직사각형은 정사각형 </a:t>
            </a:r>
            <a:r>
              <a:rPr kumimoji="1" lang="en-US" altLang="ko-KR" dirty="0"/>
              <a:t>10 × 10</a:t>
            </a:r>
            <a:r>
              <a:rPr kumimoji="1" lang="ko-KR" altLang="en-US" dirty="0"/>
              <a:t>을 경계로 대칭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만약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5</a:t>
            </a:r>
            <a:r>
              <a:rPr kumimoji="1" lang="ko-KR" altLang="en-US" dirty="0"/>
              <a:t>로 나누어 떨어지지 않는다면</a:t>
            </a:r>
            <a:r>
              <a:rPr kumimoji="1" lang="en-US" altLang="ko-KR" dirty="0"/>
              <a:t> 20</a:t>
            </a:r>
            <a:r>
              <a:rPr kumimoji="1" lang="ko-KR" altLang="en-US" dirty="0" err="1"/>
              <a:t>으로도</a:t>
            </a:r>
            <a:br>
              <a:rPr kumimoji="1" lang="en-US" altLang="ko-KR" dirty="0"/>
            </a:br>
            <a:r>
              <a:rPr kumimoji="1" lang="ko-KR" altLang="en-US" dirty="0"/>
              <a:t>나누어 떨어지지 않음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정사각형 한 변의 길이만 나눗셈을 시도하고</a:t>
            </a:r>
            <a:br>
              <a:rPr kumimoji="1" lang="en-US" altLang="ko-KR" dirty="0"/>
            </a:br>
            <a:r>
              <a:rPr kumimoji="1" lang="ko-KR" altLang="en-US" dirty="0"/>
              <a:t>그 과정에서 한 번도 나누어 떨어지지 않으면 소수라고 판단 가능</a:t>
            </a:r>
            <a:br>
              <a:rPr kumimoji="1" lang="en-US" altLang="ko-KR" dirty="0"/>
            </a:b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실습 </a:t>
            </a:r>
            <a:r>
              <a:rPr kumimoji="1" lang="en-US" altLang="ko-KR" dirty="0"/>
              <a:t>2-10</a:t>
            </a:r>
            <a:r>
              <a:rPr kumimoji="1" lang="ko-KR" altLang="en-US" dirty="0"/>
              <a:t>은 위의 아이디어를 적용하여 개선한 프로그램</a:t>
            </a:r>
            <a:endParaRPr kumimoji="1" lang="en-US" altLang="ko-KR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1470BA2-9F7E-864B-8936-01F8DF4EF395}"/>
              </a:ext>
            </a:extLst>
          </p:cNvPr>
          <p:cNvSpPr/>
          <p:nvPr/>
        </p:nvSpPr>
        <p:spPr>
          <a:xfrm>
            <a:off x="1667357" y="5155227"/>
            <a:ext cx="4428643" cy="463695"/>
          </a:xfrm>
          <a:prstGeom prst="roundRect">
            <a:avLst>
              <a:gd name="adj" fmla="val 1299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/>
                </a:solidFill>
              </a:rPr>
              <a:t>n</a:t>
            </a:r>
            <a:r>
              <a:rPr kumimoji="1" lang="ko-KR" altLang="en-US" sz="1200" dirty="0">
                <a:solidFill>
                  <a:schemeClr val="tx1"/>
                </a:solidFill>
              </a:rPr>
              <a:t>의 제곱근 이하의 어떤 소수로도 나누어 떨어지지 않는다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99A104D-BAB6-914A-B8F2-AB758682C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296" y="2641275"/>
            <a:ext cx="5085186" cy="24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6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02-1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자료구조와 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153127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배열 개념 알아보기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(1)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2-1</a:t>
            </a:r>
          </a:p>
          <a:p>
            <a:pPr lvl="1"/>
            <a:r>
              <a:rPr kumimoji="1" lang="ko-KR" altLang="en-US" dirty="0"/>
              <a:t>학생 </a:t>
            </a:r>
            <a:r>
              <a:rPr kumimoji="1" lang="en-US" altLang="ko-KR" dirty="0"/>
              <a:t>5</a:t>
            </a:r>
            <a:r>
              <a:rPr kumimoji="1" lang="ko-KR" altLang="en-US" dirty="0"/>
              <a:t>명의 시험 점수를 입력 받아 합계와 평균을 구하는 프로그램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각 학생의 점수는 </a:t>
            </a:r>
            <a:r>
              <a:rPr kumimoji="1" lang="en-US" altLang="ko-KR" dirty="0"/>
              <a:t>score1, score2, …</a:t>
            </a:r>
            <a:r>
              <a:rPr kumimoji="1" lang="ko-KR" altLang="en-US" dirty="0"/>
              <a:t>에 대입되고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en-US" altLang="ko-KR" dirty="0"/>
              <a:t>05</a:t>
            </a:r>
            <a:r>
              <a:rPr kumimoji="1" lang="ko-KR" altLang="en-US" dirty="0"/>
              <a:t> </a:t>
            </a:r>
            <a:r>
              <a:rPr kumimoji="1" lang="en-US" altLang="ko-KR" dirty="0"/>
              <a:t>~ 09</a:t>
            </a:r>
            <a:r>
              <a:rPr kumimoji="1" lang="ko-KR" altLang="en-US" dirty="0"/>
              <a:t>행</a:t>
            </a:r>
            <a:r>
              <a:rPr kumimoji="1" lang="en-US" altLang="ko-KR" dirty="0"/>
              <a:t>, 12~16</a:t>
            </a:r>
            <a:r>
              <a:rPr kumimoji="1" lang="ko-KR" altLang="en-US" dirty="0"/>
              <a:t>행에서 비슷한 코드가 반복됨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아래와 같은 요구 사항이 생긴다면</a:t>
            </a:r>
            <a:r>
              <a:rPr kumimoji="1" lang="en-US" altLang="ko-KR" dirty="0"/>
              <a:t>?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118A265-BED2-7545-9D13-B1180828ED1C}"/>
              </a:ext>
            </a:extLst>
          </p:cNvPr>
          <p:cNvGrpSpPr/>
          <p:nvPr/>
        </p:nvGrpSpPr>
        <p:grpSpPr>
          <a:xfrm>
            <a:off x="6153233" y="1858301"/>
            <a:ext cx="5306249" cy="4014465"/>
            <a:chOff x="1563609" y="0"/>
            <a:chExt cx="9064782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90F861-68DB-AD4A-9584-C93F5F939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3609" y="0"/>
              <a:ext cx="9064782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AFEA43-86FF-A446-B538-C7D114E79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443"/>
            <a:stretch/>
          </p:blipFill>
          <p:spPr>
            <a:xfrm>
              <a:off x="6517297" y="3936906"/>
              <a:ext cx="4065595" cy="29059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038A885-B5C0-2640-A064-92ADBCB8A1F4}"/>
              </a:ext>
            </a:extLst>
          </p:cNvPr>
          <p:cNvSpPr/>
          <p:nvPr/>
        </p:nvSpPr>
        <p:spPr>
          <a:xfrm>
            <a:off x="1058927" y="3858275"/>
            <a:ext cx="4826718" cy="2285344"/>
          </a:xfrm>
          <a:prstGeom prst="roundRect">
            <a:avLst>
              <a:gd name="adj" fmla="val 476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20000"/>
              </a:lnSpc>
            </a:pPr>
            <a:r>
              <a:rPr kumimoji="1" lang="ko-KR" altLang="en-US" sz="1200" b="1" spc="-90" dirty="0">
                <a:solidFill>
                  <a:schemeClr val="tx1"/>
                </a:solidFill>
              </a:rPr>
              <a:t>요구 사항 </a:t>
            </a:r>
            <a:r>
              <a:rPr kumimoji="1" lang="en-US" altLang="ko-KR" sz="1200" b="1" spc="-90" dirty="0">
                <a:solidFill>
                  <a:schemeClr val="tx1"/>
                </a:solidFill>
              </a:rPr>
              <a:t>1: </a:t>
            </a:r>
            <a:r>
              <a:rPr kumimoji="1" lang="ko-KR" altLang="en-US" sz="1200" b="1" spc="-90" dirty="0">
                <a:solidFill>
                  <a:schemeClr val="tx1"/>
                </a:solidFill>
              </a:rPr>
              <a:t>학생 수를 변경하는 경우</a:t>
            </a:r>
            <a:endParaRPr kumimoji="1" lang="en-US" altLang="ko-KR" sz="1200" b="1" spc="-90" dirty="0">
              <a:solidFill>
                <a:schemeClr val="tx1"/>
              </a:solidFill>
            </a:endParaRPr>
          </a:p>
          <a:p>
            <a:r>
              <a:rPr kumimoji="1" lang="ko-KR" altLang="en-US" sz="1100" spc="-90" dirty="0">
                <a:solidFill>
                  <a:schemeClr val="tx1"/>
                </a:solidFill>
              </a:rPr>
              <a:t>학생 수를 사용자로부터 입력 받은 다음 합계와 평균을 구하도록 프로그램을 수정해야 한다</a:t>
            </a:r>
            <a:r>
              <a:rPr kumimoji="1" lang="en-US" altLang="ko-KR" sz="1100" spc="-90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sz="1200" spc="-9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b="1" spc="-90" dirty="0">
                <a:solidFill>
                  <a:schemeClr val="tx1"/>
                </a:solidFill>
              </a:rPr>
              <a:t>요구 사항 </a:t>
            </a:r>
            <a:r>
              <a:rPr kumimoji="1" lang="en-US" altLang="ko-KR" sz="1200" b="1" spc="-90" dirty="0">
                <a:solidFill>
                  <a:schemeClr val="tx1"/>
                </a:solidFill>
              </a:rPr>
              <a:t>2: </a:t>
            </a:r>
            <a:r>
              <a:rPr kumimoji="1" lang="ko-KR" altLang="en-US" sz="1200" b="1" spc="-90" dirty="0">
                <a:solidFill>
                  <a:schemeClr val="tx1"/>
                </a:solidFill>
              </a:rPr>
              <a:t>특정 학생의 시험 점수를 확인하거나 변경하는 경우</a:t>
            </a:r>
            <a:endParaRPr kumimoji="1" lang="en-US" altLang="ko-KR" sz="1200" b="1" spc="-90" dirty="0">
              <a:solidFill>
                <a:schemeClr val="tx1"/>
              </a:solidFill>
            </a:endParaRPr>
          </a:p>
          <a:p>
            <a:r>
              <a:rPr kumimoji="1" lang="ko-KR" altLang="en-US" sz="1100" spc="-90" dirty="0">
                <a:solidFill>
                  <a:schemeClr val="tx1"/>
                </a:solidFill>
              </a:rPr>
              <a:t>특정 학생의 점수를 확인하거나 변경하는 기능을 프로그램에 추가해야 한다</a:t>
            </a:r>
            <a:r>
              <a:rPr kumimoji="1" lang="en-US" altLang="ko-KR" sz="1100" spc="-90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sz="1200" spc="-9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200" b="1" spc="-90" dirty="0">
                <a:solidFill>
                  <a:schemeClr val="tx1"/>
                </a:solidFill>
              </a:rPr>
              <a:t>요구 사항 </a:t>
            </a:r>
            <a:r>
              <a:rPr kumimoji="1" lang="en-US" altLang="ko-KR" sz="1200" b="1" spc="-90" dirty="0">
                <a:solidFill>
                  <a:schemeClr val="tx1"/>
                </a:solidFill>
              </a:rPr>
              <a:t>3: </a:t>
            </a:r>
            <a:r>
              <a:rPr kumimoji="1" lang="ko-KR" altLang="en-US" sz="1200" b="1" spc="-90" dirty="0">
                <a:solidFill>
                  <a:schemeClr val="tx1"/>
                </a:solidFill>
              </a:rPr>
              <a:t>최저점과 최고점을 구하거나 정렬이 필요한 경우</a:t>
            </a:r>
            <a:endParaRPr kumimoji="1" lang="en-US" altLang="ko-KR" sz="1200" b="1" spc="-90" dirty="0">
              <a:solidFill>
                <a:schemeClr val="tx1"/>
              </a:solidFill>
            </a:endParaRPr>
          </a:p>
          <a:p>
            <a:r>
              <a:rPr kumimoji="1" lang="ko-KR" altLang="en-US" sz="1100" spc="-90" dirty="0">
                <a:solidFill>
                  <a:schemeClr val="tx1"/>
                </a:solidFill>
              </a:rPr>
              <a:t>최저점과 최고점을 구하는 기능이나 시험 점수를 오름차순 또는 내림차순으로 정렬하는 기능을 프로그램에 추가해야 한다</a:t>
            </a:r>
            <a:r>
              <a:rPr kumimoji="1" lang="en-US" altLang="ko-KR" sz="1100" spc="-90" dirty="0">
                <a:solidFill>
                  <a:schemeClr val="tx1"/>
                </a:solidFill>
              </a:rPr>
              <a:t>. </a:t>
            </a:r>
            <a:r>
              <a:rPr kumimoji="1" lang="ko-KR" altLang="en-US" sz="1100" spc="-90" dirty="0">
                <a:solidFill>
                  <a:schemeClr val="tx1"/>
                </a:solidFill>
              </a:rPr>
              <a:t>이 기능은 학생 수가 변경될 때도 적용해야 한다</a:t>
            </a:r>
            <a:r>
              <a:rPr kumimoji="1" lang="en-US" altLang="ko-KR" sz="1100" spc="-9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7287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배열이란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6383900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소수 나열하기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(5)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2-10: </a:t>
            </a:r>
            <a:r>
              <a:rPr kumimoji="1" lang="ko-KR" altLang="en-US" dirty="0"/>
              <a:t>알고리즘 개선하기 </a:t>
            </a:r>
            <a:r>
              <a:rPr kumimoji="1" lang="en-US" altLang="ko-KR" dirty="0"/>
              <a:t>2</a:t>
            </a:r>
          </a:p>
          <a:p>
            <a:pPr lvl="1"/>
            <a:r>
              <a:rPr kumimoji="1" lang="en-US" altLang="ko-KR" dirty="0"/>
              <a:t>prime[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] * prime[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] &lt;= n</a:t>
            </a:r>
          </a:p>
          <a:p>
            <a:pPr lvl="2"/>
            <a:r>
              <a:rPr kumimoji="1" lang="en-US" altLang="ko-KR" dirty="0"/>
              <a:t>prime[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]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n</a:t>
            </a:r>
            <a:r>
              <a:rPr kumimoji="1" lang="ko-KR" altLang="en-US" dirty="0"/>
              <a:t>보다 작거나 같은지를 곱셈을 통해 판단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n</a:t>
            </a:r>
            <a:r>
              <a:rPr kumimoji="1" lang="ko-KR" altLang="en-US" dirty="0"/>
              <a:t>의 제곱근을 구하는 것보다 제곱을 구하는 것이</a:t>
            </a:r>
            <a:br>
              <a:rPr kumimoji="1" lang="en-US" altLang="ko-KR" dirty="0"/>
            </a:br>
            <a:r>
              <a:rPr kumimoji="1" lang="ko-KR" altLang="en-US" dirty="0"/>
              <a:t>훨씬 간단하고 빠르기 때문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실습 </a:t>
            </a:r>
            <a:r>
              <a:rPr kumimoji="1" lang="en-US" altLang="ko-KR" dirty="0"/>
              <a:t>2-8</a:t>
            </a:r>
            <a:r>
              <a:rPr kumimoji="1" lang="ko-KR" altLang="en-US" dirty="0"/>
              <a:t>과 실습 </a:t>
            </a:r>
            <a:r>
              <a:rPr kumimoji="1" lang="en-US" altLang="ko-KR" dirty="0"/>
              <a:t>2-9</a:t>
            </a:r>
            <a:r>
              <a:rPr kumimoji="1" lang="ko-KR" altLang="en-US" dirty="0"/>
              <a:t>에서는 나눗셈의 횟수만 카운트했지만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곱셈과 나눗셈을 하는 데 드는 비용</a:t>
            </a:r>
            <a:r>
              <a:rPr kumimoji="1" lang="en-US" altLang="ko-KR" baseline="30000" dirty="0"/>
              <a:t>cost</a:t>
            </a:r>
            <a:r>
              <a:rPr kumimoji="1" lang="ko-KR" altLang="en-US" dirty="0"/>
              <a:t>은 같으므로</a:t>
            </a:r>
            <a:br>
              <a:rPr kumimoji="1" lang="en-US" altLang="ko-KR" dirty="0"/>
            </a:br>
            <a:r>
              <a:rPr kumimoji="1" lang="ko-KR" altLang="en-US" dirty="0"/>
              <a:t>실습 </a:t>
            </a:r>
            <a:r>
              <a:rPr kumimoji="1" lang="en-US" altLang="ko-KR" dirty="0"/>
              <a:t>2-10</a:t>
            </a:r>
            <a:r>
              <a:rPr kumimoji="1" lang="ko-KR" altLang="en-US" dirty="0"/>
              <a:t>에서는 곱셈과 나눗셈 횟수의 합계를 계산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>
                <a:solidFill>
                  <a:srgbClr val="FF0000"/>
                </a:solidFill>
              </a:rPr>
              <a:t>연산 실행 횟수가 </a:t>
            </a:r>
            <a:r>
              <a:rPr kumimoji="1" lang="en-US" altLang="ko-KR" dirty="0">
                <a:solidFill>
                  <a:srgbClr val="FF0000"/>
                </a:solidFill>
              </a:rPr>
              <a:t>14,622</a:t>
            </a:r>
            <a:r>
              <a:rPr kumimoji="1" lang="ko-KR" altLang="en-US" dirty="0">
                <a:solidFill>
                  <a:srgbClr val="FF0000"/>
                </a:solidFill>
              </a:rPr>
              <a:t>번 </a:t>
            </a:r>
            <a:r>
              <a:rPr kumimoji="1" lang="en-US" altLang="ko-KR" dirty="0">
                <a:solidFill>
                  <a:srgbClr val="FF0000"/>
                </a:solidFill>
                <a:sym typeface="Wingdings" pitchFamily="2" charset="2"/>
              </a:rPr>
              <a:t> 3,774</a:t>
            </a:r>
            <a:r>
              <a:rPr kumimoji="1" lang="ko-KR" altLang="en-US" dirty="0">
                <a:solidFill>
                  <a:srgbClr val="FF0000"/>
                </a:solidFill>
                <a:sym typeface="Wingdings" pitchFamily="2" charset="2"/>
              </a:rPr>
              <a:t>번으로 크게 줄었음</a:t>
            </a:r>
            <a:br>
              <a:rPr kumimoji="1" lang="en-US" altLang="ko-KR" dirty="0">
                <a:solidFill>
                  <a:srgbClr val="FF0000"/>
                </a:solidFill>
              </a:rPr>
            </a:b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1470BA2-9F7E-864B-8936-01F8DF4EF395}"/>
              </a:ext>
            </a:extLst>
          </p:cNvPr>
          <p:cNvSpPr/>
          <p:nvPr/>
        </p:nvSpPr>
        <p:spPr>
          <a:xfrm>
            <a:off x="2651050" y="4340376"/>
            <a:ext cx="2546834" cy="631383"/>
          </a:xfrm>
          <a:prstGeom prst="roundRect">
            <a:avLst>
              <a:gd name="adj" fmla="val 1299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schemeClr val="tx1"/>
                </a:solidFill>
              </a:rPr>
              <a:t>곱셈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… </a:t>
            </a:r>
            <a:r>
              <a:rPr kumimoji="1" lang="en" altLang="ko-KR" sz="1200" dirty="0">
                <a:solidFill>
                  <a:schemeClr val="tx1"/>
                </a:solidFill>
              </a:rPr>
              <a:t>prime[</a:t>
            </a:r>
            <a:r>
              <a:rPr kumimoji="1" lang="en" altLang="ko-KR" sz="1200" dirty="0" err="1">
                <a:solidFill>
                  <a:schemeClr val="tx1"/>
                </a:solidFill>
              </a:rPr>
              <a:t>i</a:t>
            </a:r>
            <a:r>
              <a:rPr kumimoji="1" lang="en" altLang="ko-KR" sz="1200" dirty="0">
                <a:solidFill>
                  <a:schemeClr val="tx1"/>
                </a:solidFill>
              </a:rPr>
              <a:t>] * prime[</a:t>
            </a:r>
            <a:r>
              <a:rPr kumimoji="1" lang="en" altLang="ko-KR" sz="1200" dirty="0" err="1">
                <a:solidFill>
                  <a:schemeClr val="tx1"/>
                </a:solidFill>
              </a:rPr>
              <a:t>i</a:t>
            </a:r>
            <a:r>
              <a:rPr kumimoji="1" lang="en" altLang="ko-KR" sz="1200" dirty="0">
                <a:solidFill>
                  <a:schemeClr val="tx1"/>
                </a:solidFill>
              </a:rPr>
              <a:t>]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schemeClr val="tx1"/>
                </a:solidFill>
              </a:rPr>
              <a:t>나눗셈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… </a:t>
            </a:r>
            <a:r>
              <a:rPr kumimoji="1" lang="en" altLang="ko-KR" sz="1200" dirty="0">
                <a:solidFill>
                  <a:schemeClr val="tx1"/>
                </a:solidFill>
              </a:rPr>
              <a:t>n % prime[</a:t>
            </a:r>
            <a:r>
              <a:rPr kumimoji="1" lang="en" altLang="ko-KR" sz="1200" dirty="0" err="1">
                <a:solidFill>
                  <a:schemeClr val="tx1"/>
                </a:solidFill>
              </a:rPr>
              <a:t>i</a:t>
            </a:r>
            <a:r>
              <a:rPr kumimoji="1" lang="en" altLang="ko-KR" sz="1200" dirty="0">
                <a:solidFill>
                  <a:schemeClr val="tx1"/>
                </a:solidFill>
              </a:rPr>
              <a:t>]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90A138F-675D-0A40-AAAF-3AD47BB1CB2D}"/>
              </a:ext>
            </a:extLst>
          </p:cNvPr>
          <p:cNvGrpSpPr/>
          <p:nvPr/>
        </p:nvGrpSpPr>
        <p:grpSpPr>
          <a:xfrm>
            <a:off x="7341704" y="1701710"/>
            <a:ext cx="4117778" cy="4313129"/>
            <a:chOff x="3353567" y="-766213"/>
            <a:chExt cx="4117778" cy="431312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A0356D4-432B-0748-9EB4-2CB2F86DD66F}"/>
                </a:ext>
              </a:extLst>
            </p:cNvPr>
            <p:cNvGrpSpPr/>
            <p:nvPr/>
          </p:nvGrpSpPr>
          <p:grpSpPr>
            <a:xfrm>
              <a:off x="3353567" y="-766213"/>
              <a:ext cx="4117778" cy="4313129"/>
              <a:chOff x="2778572" y="0"/>
              <a:chExt cx="6547386" cy="685800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E7586F3-C924-E741-8633-E36E9B2F2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78572" y="0"/>
                <a:ext cx="6547386" cy="685800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C12987A-9598-0C45-818D-EC0188ABA3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7295"/>
              <a:stretch/>
            </p:blipFill>
            <p:spPr>
              <a:xfrm>
                <a:off x="6229733" y="1699474"/>
                <a:ext cx="3096225" cy="9323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603F6FD-D99B-DA46-B6EF-A47F546C02A6}"/>
                </a:ext>
              </a:extLst>
            </p:cNvPr>
            <p:cNvSpPr/>
            <p:nvPr/>
          </p:nvSpPr>
          <p:spPr>
            <a:xfrm>
              <a:off x="5784383" y="688444"/>
              <a:ext cx="1686962" cy="182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E216F1-9447-E946-94C6-21659649AD0A}"/>
                </a:ext>
              </a:extLst>
            </p:cNvPr>
            <p:cNvSpPr txBox="1"/>
            <p:nvPr/>
          </p:nvSpPr>
          <p:spPr>
            <a:xfrm>
              <a:off x="5413315" y="888968"/>
              <a:ext cx="20580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1100" dirty="0">
                  <a:solidFill>
                    <a:srgbClr val="FF0000"/>
                  </a:solidFill>
                </a:rPr>
                <a:t>※ </a:t>
              </a:r>
              <a:r>
                <a:rPr kumimoji="1" lang="ko-KR" altLang="en-US" sz="1100" dirty="0">
                  <a:solidFill>
                    <a:srgbClr val="FF0000"/>
                  </a:solidFill>
                </a:rPr>
                <a:t>연산 실행 횟수 </a:t>
              </a:r>
              <a:r>
                <a:rPr kumimoji="1" lang="en-US" altLang="ko-KR" sz="1100" dirty="0">
                  <a:solidFill>
                    <a:srgbClr val="FF0000"/>
                  </a:solidFill>
                </a:rPr>
                <a:t>= 3,774</a:t>
              </a:r>
              <a:r>
                <a:rPr kumimoji="1" lang="ko-KR" altLang="en-US" sz="1100" dirty="0">
                  <a:solidFill>
                    <a:srgbClr val="FF0000"/>
                  </a:solidFill>
                </a:rPr>
                <a:t>번</a:t>
              </a:r>
              <a:endParaRPr kumimoji="1" lang="en-US" altLang="ko-KR" sz="11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10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F203641-D228-EE40-9941-91F4AE002173}"/>
              </a:ext>
            </a:extLst>
          </p:cNvPr>
          <p:cNvSpPr txBox="1">
            <a:spLocks/>
          </p:cNvSpPr>
          <p:nvPr/>
        </p:nvSpPr>
        <p:spPr>
          <a:xfrm>
            <a:off x="6096000" y="1567544"/>
            <a:ext cx="5363482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>
                <a:solidFill>
                  <a:prstClr val="black"/>
                </a:solidFill>
              </a:rPr>
              <a:t>배열을 사용하여 요구 사항 해결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r>
              <a:rPr kumimoji="1" lang="ko-KR" altLang="en-US" dirty="0">
                <a:solidFill>
                  <a:prstClr val="black"/>
                </a:solidFill>
              </a:rPr>
              <a:t>요구 사항 </a:t>
            </a:r>
            <a:r>
              <a:rPr kumimoji="1" lang="en-US" altLang="ko-KR" dirty="0">
                <a:solidFill>
                  <a:prstClr val="black"/>
                </a:solidFill>
              </a:rPr>
              <a:t>1: </a:t>
            </a:r>
            <a:r>
              <a:rPr kumimoji="1" lang="ko-KR" altLang="en-US" dirty="0">
                <a:solidFill>
                  <a:prstClr val="black"/>
                </a:solidFill>
              </a:rPr>
              <a:t>배열은 생성할 때 원소 개수를 자유롭게 지정할 수 있기 때문에 해결 가능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r>
              <a:rPr kumimoji="1" lang="ko-KR" altLang="en-US" dirty="0">
                <a:solidFill>
                  <a:prstClr val="black"/>
                </a:solidFill>
              </a:rPr>
              <a:t>요구 사항 </a:t>
            </a:r>
            <a:r>
              <a:rPr kumimoji="1" lang="en-US" altLang="ko-KR" dirty="0">
                <a:solidFill>
                  <a:prstClr val="black"/>
                </a:solidFill>
              </a:rPr>
              <a:t>2, 3: score[n]</a:t>
            </a:r>
            <a:r>
              <a:rPr kumimoji="1" lang="ko-KR" altLang="en-US" dirty="0">
                <a:solidFill>
                  <a:prstClr val="black"/>
                </a:solidFill>
              </a:rPr>
              <a:t>과 같이 인덱스를 사용하여 </a:t>
            </a:r>
            <a:r>
              <a:rPr kumimoji="1" lang="en-US" altLang="ko-KR" dirty="0">
                <a:solidFill>
                  <a:prstClr val="black"/>
                </a:solidFill>
              </a:rPr>
              <a:t>n</a:t>
            </a:r>
            <a:r>
              <a:rPr kumimoji="1" lang="ko-KR" altLang="en-US" dirty="0">
                <a:solidFill>
                  <a:prstClr val="black"/>
                </a:solidFill>
              </a:rPr>
              <a:t>번째 원소에 접근 가능하기 때문에 해결 가능</a:t>
            </a:r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02-1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자료구조와 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배열 개념 알아보기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</a:p>
          <a:p>
            <a:r>
              <a:rPr kumimoji="1" lang="ko-KR" altLang="en-US" dirty="0"/>
              <a:t>배열</a:t>
            </a:r>
            <a:r>
              <a:rPr kumimoji="1" lang="en-US" altLang="ko-KR" baseline="30000" dirty="0"/>
              <a:t>array</a:t>
            </a:r>
          </a:p>
          <a:p>
            <a:pPr lvl="1"/>
            <a:r>
              <a:rPr kumimoji="1" lang="ko-KR" altLang="en-US" dirty="0"/>
              <a:t>묶음 단위로 값을 저장하는 자료구조</a:t>
            </a:r>
            <a:endParaRPr kumimoji="1" lang="en-US" altLang="ko-KR" dirty="0"/>
          </a:p>
          <a:p>
            <a:pPr lvl="0"/>
            <a:r>
              <a:rPr kumimoji="1" lang="ko-KR" altLang="en-US" dirty="0">
                <a:solidFill>
                  <a:prstClr val="black"/>
                </a:solidFill>
              </a:rPr>
              <a:t>원소</a:t>
            </a:r>
            <a:r>
              <a:rPr kumimoji="1" lang="en-US" altLang="ko-KR" baseline="30000" dirty="0">
                <a:solidFill>
                  <a:prstClr val="black"/>
                </a:solidFill>
              </a:rPr>
              <a:t>element</a:t>
            </a:r>
          </a:p>
          <a:p>
            <a:pPr lvl="1"/>
            <a:r>
              <a:rPr kumimoji="1" lang="ko-KR" altLang="en-US" dirty="0">
                <a:solidFill>
                  <a:prstClr val="black"/>
                </a:solidFill>
              </a:rPr>
              <a:t>배열에 저장된 각 객체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r>
              <a:rPr kumimoji="1" lang="ko-KR" altLang="en-US" dirty="0">
                <a:solidFill>
                  <a:prstClr val="black"/>
                </a:solidFill>
              </a:rPr>
              <a:t>각 원소는 </a:t>
            </a:r>
            <a:r>
              <a:rPr kumimoji="1" lang="en-US" altLang="ko-KR" dirty="0">
                <a:solidFill>
                  <a:prstClr val="black"/>
                </a:solidFill>
              </a:rPr>
              <a:t>0, 1, 2, … </a:t>
            </a:r>
            <a:r>
              <a:rPr kumimoji="1" lang="ko-KR" altLang="en-US" dirty="0">
                <a:solidFill>
                  <a:prstClr val="black"/>
                </a:solidFill>
              </a:rPr>
              <a:t>순으로 인덱스</a:t>
            </a:r>
            <a:r>
              <a:rPr kumimoji="1" lang="en-US" altLang="ko-KR" baseline="30000" dirty="0">
                <a:solidFill>
                  <a:prstClr val="black"/>
                </a:solidFill>
              </a:rPr>
              <a:t>index</a:t>
            </a:r>
            <a:r>
              <a:rPr kumimoji="1" lang="ko-KR" altLang="en-US" dirty="0">
                <a:solidFill>
                  <a:prstClr val="black"/>
                </a:solidFill>
              </a:rPr>
              <a:t>를 부여 받음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r>
              <a:rPr kumimoji="1" lang="ko-KR" altLang="en-US" dirty="0">
                <a:solidFill>
                  <a:prstClr val="black"/>
                </a:solidFill>
              </a:rPr>
              <a:t>파이썬에서 배열 원소의 </a:t>
            </a:r>
            <a:r>
              <a:rPr kumimoji="1" lang="ko-KR" altLang="en-US" dirty="0" err="1">
                <a:solidFill>
                  <a:prstClr val="black"/>
                </a:solidFill>
              </a:rPr>
              <a:t>자료형</a:t>
            </a:r>
            <a:r>
              <a:rPr kumimoji="1" lang="en-US" altLang="ko-KR" baseline="30000" dirty="0">
                <a:solidFill>
                  <a:prstClr val="black"/>
                </a:solidFill>
              </a:rPr>
              <a:t>type</a:t>
            </a:r>
            <a:r>
              <a:rPr kumimoji="1" lang="ko-KR" altLang="en-US" dirty="0">
                <a:solidFill>
                  <a:prstClr val="black"/>
                </a:solidFill>
              </a:rPr>
              <a:t>은 </a:t>
            </a:r>
            <a:r>
              <a:rPr kumimoji="1" lang="en-US" altLang="ko-KR" dirty="0">
                <a:solidFill>
                  <a:prstClr val="black"/>
                </a:solidFill>
              </a:rPr>
              <a:t>int</a:t>
            </a:r>
            <a:r>
              <a:rPr kumimoji="1" lang="ko-KR" altLang="en-US" dirty="0">
                <a:solidFill>
                  <a:prstClr val="black"/>
                </a:solidFill>
              </a:rPr>
              <a:t>형</a:t>
            </a:r>
            <a:r>
              <a:rPr kumimoji="1" lang="en-US" altLang="ko-KR" dirty="0">
                <a:solidFill>
                  <a:prstClr val="black"/>
                </a:solidFill>
              </a:rPr>
              <a:t>, float</a:t>
            </a:r>
            <a:r>
              <a:rPr kumimoji="1" lang="ko-KR" altLang="en-US" dirty="0">
                <a:solidFill>
                  <a:prstClr val="black"/>
                </a:solidFill>
              </a:rPr>
              <a:t>형 등 어떤 것이라도 상관 없음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r>
              <a:rPr kumimoji="1" lang="ko-KR" altLang="en-US" dirty="0">
                <a:solidFill>
                  <a:prstClr val="black"/>
                </a:solidFill>
              </a:rPr>
              <a:t>서로 다른 </a:t>
            </a:r>
            <a:r>
              <a:rPr kumimoji="1" lang="ko-KR" altLang="en-US" dirty="0" err="1">
                <a:solidFill>
                  <a:prstClr val="black"/>
                </a:solidFill>
              </a:rPr>
              <a:t>자료형을</a:t>
            </a:r>
            <a:r>
              <a:rPr kumimoji="1" lang="ko-KR" altLang="en-US" dirty="0">
                <a:solidFill>
                  <a:prstClr val="black"/>
                </a:solidFill>
              </a:rPr>
              <a:t> 같이 저장할 수 있음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r>
              <a:rPr kumimoji="1" lang="ko-KR" altLang="en-US" dirty="0">
                <a:solidFill>
                  <a:prstClr val="black"/>
                </a:solidFill>
              </a:rPr>
              <a:t>배열 원소 자체를 배열에 저장할 수 있음</a:t>
            </a:r>
            <a:endParaRPr kumimoji="1" lang="en-US" altLang="ko-KR" dirty="0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6D432B-A4B3-0A40-AAFE-B023F9BC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285" y="3809405"/>
            <a:ext cx="5110197" cy="143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73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F203641-D228-EE40-9941-91F4AE002173}"/>
              </a:ext>
            </a:extLst>
          </p:cNvPr>
          <p:cNvSpPr txBox="1">
            <a:spLocks/>
          </p:cNvSpPr>
          <p:nvPr/>
        </p:nvSpPr>
        <p:spPr>
          <a:xfrm>
            <a:off x="6096000" y="1567545"/>
            <a:ext cx="5363482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r>
              <a:rPr kumimoji="1" lang="en-US" altLang="ko-KR" dirty="0">
                <a:solidFill>
                  <a:prstClr val="black"/>
                </a:solidFill>
              </a:rPr>
              <a:t>range( ), list( )</a:t>
            </a:r>
            <a:r>
              <a:rPr kumimoji="1" lang="ko-KR" altLang="en-US" dirty="0">
                <a:solidFill>
                  <a:prstClr val="black"/>
                </a:solidFill>
              </a:rPr>
              <a:t> 함수를 조합하여 특정 범위의 정수로 구성된 리스트 생성 가능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endParaRPr kumimoji="1" lang="en-US" altLang="ko-KR" sz="2000" dirty="0">
              <a:solidFill>
                <a:prstClr val="black"/>
              </a:solidFill>
            </a:endParaRPr>
          </a:p>
          <a:p>
            <a:pPr lvl="1"/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r>
              <a:rPr kumimoji="1" lang="ko-KR" altLang="en-US" dirty="0"/>
              <a:t>리스트의 원소 개수는 리스트를 만들기 전에 반드시 결정해야 함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원솟값을</a:t>
            </a:r>
            <a:r>
              <a:rPr kumimoji="1" lang="ko-KR" altLang="en-US" dirty="0"/>
              <a:t> 정하지 않는 리스트는 </a:t>
            </a:r>
            <a:r>
              <a:rPr kumimoji="1" lang="en-US" altLang="ko-KR" dirty="0"/>
              <a:t>None</a:t>
            </a:r>
            <a:r>
              <a:rPr kumimoji="1" lang="ko-KR" altLang="en-US" dirty="0"/>
              <a:t>으로 생성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 </a:t>
            </a:r>
            <a:r>
              <a:rPr kumimoji="1" lang="ko-KR" altLang="en-US" dirty="0"/>
              <a:t>원소가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개이면서 </a:t>
            </a:r>
            <a:r>
              <a:rPr kumimoji="1" lang="ko-KR" altLang="en-US" dirty="0" err="1"/>
              <a:t>원솟값이</a:t>
            </a:r>
            <a:r>
              <a:rPr kumimoji="1" lang="ko-KR" altLang="en-US" dirty="0"/>
              <a:t> 없는 리스트</a:t>
            </a:r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02-1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자료구조와 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462220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리스트와 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튜플</a:t>
            </a:r>
            <a:r>
              <a:rPr kumimoji="1" lang="ko-KR" altLang="en-US" sz="2000" dirty="0">
                <a:solidFill>
                  <a:srgbClr val="007EC5"/>
                </a:solidFill>
              </a:rPr>
              <a:t> 알아보기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(1)</a:t>
            </a:r>
          </a:p>
          <a:p>
            <a:r>
              <a:rPr kumimoji="1" lang="ko-KR" altLang="en-US" dirty="0"/>
              <a:t>리스트</a:t>
            </a:r>
            <a:r>
              <a:rPr kumimoji="1" lang="en-US" altLang="ko-KR" baseline="30000" dirty="0"/>
              <a:t>list</a:t>
            </a:r>
          </a:p>
          <a:p>
            <a:pPr lvl="1"/>
            <a:r>
              <a:rPr kumimoji="1" lang="ko-KR" altLang="en-US" dirty="0"/>
              <a:t>원소를 변경할 수 있는 </a:t>
            </a:r>
            <a:r>
              <a:rPr kumimoji="1" lang="ko-KR" altLang="en-US" dirty="0" err="1"/>
              <a:t>뮤터블</a:t>
            </a:r>
            <a:r>
              <a:rPr kumimoji="1" lang="en-US" altLang="ko-KR" baseline="30000" dirty="0"/>
              <a:t>mutable</a:t>
            </a:r>
            <a:r>
              <a:rPr kumimoji="1" lang="en-US" altLang="ko-KR" dirty="0"/>
              <a:t> list</a:t>
            </a:r>
            <a:r>
              <a:rPr kumimoji="1" lang="ko-KR" altLang="en-US" dirty="0"/>
              <a:t>형 객체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연산자 </a:t>
            </a:r>
            <a:r>
              <a:rPr kumimoji="1" lang="en-US" altLang="ko-KR" dirty="0"/>
              <a:t>[ ] </a:t>
            </a:r>
            <a:r>
              <a:rPr kumimoji="1" lang="ko-KR" altLang="en-US" dirty="0"/>
              <a:t>안에 원소를 쉼표</a:t>
            </a:r>
            <a:r>
              <a:rPr kumimoji="1" lang="en-US" altLang="ko-KR" dirty="0"/>
              <a:t>(,)</a:t>
            </a:r>
            <a:r>
              <a:rPr kumimoji="1" lang="ko-KR" altLang="en-US" dirty="0"/>
              <a:t>로 구분 후 표기 및 생성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원소 없이 </a:t>
            </a:r>
            <a:r>
              <a:rPr kumimoji="1" lang="en-US" altLang="ko-KR" dirty="0"/>
              <a:t>[ ]</a:t>
            </a:r>
            <a:r>
              <a:rPr kumimoji="1" lang="ko-KR" altLang="en-US" dirty="0"/>
              <a:t>만 사용하면 빈 리스트 생성</a:t>
            </a:r>
            <a:endParaRPr kumimoji="1" lang="en-US" altLang="ko-KR" dirty="0"/>
          </a:p>
          <a:p>
            <a:pPr lvl="1"/>
            <a:r>
              <a:rPr kumimoji="1" lang="ko-KR" altLang="en-US" sz="2000" dirty="0"/>
              <a:t>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내장 함수인 </a:t>
            </a:r>
            <a:r>
              <a:rPr kumimoji="1" lang="en-US" altLang="ko-KR" dirty="0"/>
              <a:t>list( )</a:t>
            </a:r>
            <a:r>
              <a:rPr kumimoji="1" lang="ko-KR" altLang="en-US" dirty="0"/>
              <a:t>를 사용하면 문자열이나 </a:t>
            </a:r>
            <a:r>
              <a:rPr kumimoji="1" lang="ko-KR" altLang="en-US" dirty="0" err="1"/>
              <a:t>튜플</a:t>
            </a:r>
            <a:r>
              <a:rPr kumimoji="1" lang="ko-KR" altLang="en-US" dirty="0"/>
              <a:t> 등 다양한 </a:t>
            </a:r>
            <a:r>
              <a:rPr kumimoji="1" lang="ko-KR" altLang="en-US" dirty="0" err="1"/>
              <a:t>자료형</a:t>
            </a:r>
            <a:r>
              <a:rPr kumimoji="1" lang="ko-KR" altLang="en-US" dirty="0"/>
              <a:t> 객체를 원소로 하는 리스트 생성 가능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87586F-E611-BA40-B100-9128AED15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72"/>
          <a:stretch/>
        </p:blipFill>
        <p:spPr>
          <a:xfrm>
            <a:off x="1164197" y="3316745"/>
            <a:ext cx="4931803" cy="856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01C287-FEB5-9D4E-9FF5-68C209CC7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518"/>
          <a:stretch/>
        </p:blipFill>
        <p:spPr>
          <a:xfrm>
            <a:off x="1164196" y="4864424"/>
            <a:ext cx="4931803" cy="12845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0AD19E-3B96-4048-92AF-48309FF1D5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13"/>
          <a:stretch/>
        </p:blipFill>
        <p:spPr>
          <a:xfrm>
            <a:off x="6527679" y="2962176"/>
            <a:ext cx="4931804" cy="8220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F36A22-A7DB-4F41-83C2-5A2AF5E27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113"/>
          <a:stretch/>
        </p:blipFill>
        <p:spPr>
          <a:xfrm>
            <a:off x="6527677" y="5114371"/>
            <a:ext cx="4931804" cy="4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5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F203641-D228-EE40-9941-91F4AE002173}"/>
              </a:ext>
            </a:extLst>
          </p:cNvPr>
          <p:cNvSpPr txBox="1">
            <a:spLocks/>
          </p:cNvSpPr>
          <p:nvPr/>
        </p:nvSpPr>
        <p:spPr>
          <a:xfrm>
            <a:off x="6096000" y="1567545"/>
            <a:ext cx="5363482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r>
              <a:rPr kumimoji="1" lang="ko-KR" altLang="en-US" u="sng" dirty="0">
                <a:solidFill>
                  <a:srgbClr val="FF0000"/>
                </a:solidFill>
              </a:rPr>
              <a:t>원소가 </a:t>
            </a:r>
            <a:r>
              <a:rPr kumimoji="1" lang="en-US" altLang="ko-KR" u="sng" dirty="0">
                <a:solidFill>
                  <a:srgbClr val="FF0000"/>
                </a:solidFill>
              </a:rPr>
              <a:t>1</a:t>
            </a:r>
            <a:r>
              <a:rPr kumimoji="1" lang="ko-KR" altLang="en-US" u="sng" dirty="0">
                <a:solidFill>
                  <a:srgbClr val="FF0000"/>
                </a:solidFill>
              </a:rPr>
              <a:t>개면 원소 뒤에 반드시 쉼표를 입력해야 함</a:t>
            </a:r>
            <a:endParaRPr kumimoji="1" lang="en-US" altLang="ko-KR" u="sng" dirty="0">
              <a:solidFill>
                <a:srgbClr val="FF0000"/>
              </a:solidFill>
            </a:endParaRPr>
          </a:p>
          <a:p>
            <a:pPr lvl="1"/>
            <a:endParaRPr kumimoji="1" lang="en-US" altLang="ko-KR" sz="2000" dirty="0">
              <a:solidFill>
                <a:prstClr val="black"/>
              </a:solidFill>
            </a:endParaRPr>
          </a:p>
          <a:p>
            <a:pPr lvl="1"/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r>
              <a:rPr kumimoji="1" lang="ko-KR" altLang="en-US" dirty="0">
                <a:solidFill>
                  <a:prstClr val="black"/>
                </a:solidFill>
              </a:rPr>
              <a:t>내장 함수인 </a:t>
            </a:r>
            <a:r>
              <a:rPr kumimoji="1" lang="en-US" altLang="ko-KR" dirty="0">
                <a:solidFill>
                  <a:prstClr val="black"/>
                </a:solidFill>
              </a:rPr>
              <a:t>tuple( )</a:t>
            </a:r>
            <a:r>
              <a:rPr kumimoji="1" lang="ko-KR" altLang="en-US" dirty="0">
                <a:solidFill>
                  <a:prstClr val="black"/>
                </a:solidFill>
              </a:rPr>
              <a:t>을 사용하면 문자열이나 리스트 등 여러 가지 </a:t>
            </a:r>
            <a:r>
              <a:rPr kumimoji="1" lang="ko-KR" altLang="en-US" dirty="0" err="1">
                <a:solidFill>
                  <a:prstClr val="black"/>
                </a:solidFill>
              </a:rPr>
              <a:t>자료형</a:t>
            </a:r>
            <a:r>
              <a:rPr kumimoji="1" lang="ko-KR" altLang="en-US" dirty="0">
                <a:solidFill>
                  <a:prstClr val="black"/>
                </a:solidFill>
              </a:rPr>
              <a:t> 객체를 원소로 하는 </a:t>
            </a:r>
            <a:r>
              <a:rPr kumimoji="1" lang="ko-KR" altLang="en-US" dirty="0" err="1">
                <a:solidFill>
                  <a:prstClr val="black"/>
                </a:solidFill>
              </a:rPr>
              <a:t>튜플</a:t>
            </a:r>
            <a:r>
              <a:rPr kumimoji="1" lang="ko-KR" altLang="en-US" dirty="0">
                <a:solidFill>
                  <a:prstClr val="black"/>
                </a:solidFill>
              </a:rPr>
              <a:t> 생성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endParaRPr kumimoji="1" lang="en-US" altLang="ko-KR" sz="2000" dirty="0">
              <a:solidFill>
                <a:prstClr val="black"/>
              </a:solidFill>
            </a:endParaRPr>
          </a:p>
          <a:p>
            <a:pPr lvl="1"/>
            <a:endParaRPr kumimoji="1" lang="en-US" altLang="ko-KR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kumimoji="1" lang="en-US" altLang="ko-KR" dirty="0">
              <a:solidFill>
                <a:prstClr val="black"/>
              </a:solidFill>
            </a:endParaRPr>
          </a:p>
          <a:p>
            <a:pPr lvl="1"/>
            <a:r>
              <a:rPr kumimoji="1" lang="en-US" altLang="ko-KR" dirty="0">
                <a:solidFill>
                  <a:prstClr val="black"/>
                </a:solidFill>
              </a:rPr>
              <a:t>Range( )</a:t>
            </a:r>
            <a:r>
              <a:rPr kumimoji="1" lang="ko-KR" altLang="en-US" dirty="0">
                <a:solidFill>
                  <a:prstClr val="black"/>
                </a:solidFill>
              </a:rPr>
              <a:t> 함수가 생성하는 수열을 </a:t>
            </a:r>
            <a:r>
              <a:rPr kumimoji="1" lang="en-US" altLang="ko-KR" dirty="0">
                <a:solidFill>
                  <a:prstClr val="black"/>
                </a:solidFill>
              </a:rPr>
              <a:t>tuple( ) </a:t>
            </a:r>
            <a:r>
              <a:rPr kumimoji="1" lang="ko-KR" altLang="en-US" dirty="0">
                <a:solidFill>
                  <a:prstClr val="black"/>
                </a:solidFill>
              </a:rPr>
              <a:t>함수로 변환하여 특정 범위의 값을 원소로 갖는 </a:t>
            </a:r>
            <a:r>
              <a:rPr kumimoji="1" lang="ko-KR" altLang="en-US" dirty="0" err="1">
                <a:solidFill>
                  <a:prstClr val="black"/>
                </a:solidFill>
              </a:rPr>
              <a:t>튜플</a:t>
            </a:r>
            <a:r>
              <a:rPr kumimoji="1" lang="ko-KR" altLang="en-US" dirty="0">
                <a:solidFill>
                  <a:prstClr val="black"/>
                </a:solidFill>
              </a:rPr>
              <a:t> 생성</a:t>
            </a:r>
            <a:endParaRPr kumimoji="1" lang="en-US" altLang="ko-KR" dirty="0">
              <a:solidFill>
                <a:prstClr val="black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02-1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자료구조와 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462220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리스트와 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튜플</a:t>
            </a:r>
            <a:r>
              <a:rPr kumimoji="1" lang="ko-KR" altLang="en-US" sz="2000" dirty="0">
                <a:solidFill>
                  <a:srgbClr val="007EC5"/>
                </a:solidFill>
              </a:rPr>
              <a:t> 알아보기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</a:p>
          <a:p>
            <a:r>
              <a:rPr kumimoji="1" lang="ko-KR" altLang="en-US" dirty="0" err="1"/>
              <a:t>튜플</a:t>
            </a:r>
            <a:r>
              <a:rPr kumimoji="1" lang="en-US" altLang="ko-KR" baseline="30000" dirty="0"/>
              <a:t>tuple</a:t>
            </a:r>
          </a:p>
          <a:p>
            <a:pPr lvl="1"/>
            <a:r>
              <a:rPr kumimoji="1" lang="ko-KR" altLang="en-US" dirty="0"/>
              <a:t>원소에 순서를 매겨 결합한 것으로 원소를 변경할 수 없는 </a:t>
            </a:r>
            <a:r>
              <a:rPr kumimoji="1" lang="ko-KR" altLang="en-US" dirty="0" err="1"/>
              <a:t>이뮤터블</a:t>
            </a:r>
            <a:r>
              <a:rPr kumimoji="1" lang="en-US" altLang="ko-KR" baseline="30000" dirty="0"/>
              <a:t>immutable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자료형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r>
              <a:rPr kumimoji="1" lang="ko-KR" altLang="en-US" dirty="0"/>
              <a:t>만 사용하면 빈 </a:t>
            </a:r>
            <a:r>
              <a:rPr kumimoji="1" lang="ko-KR" altLang="en-US" dirty="0" err="1"/>
              <a:t>튜플</a:t>
            </a:r>
            <a:r>
              <a:rPr kumimoji="1" lang="ko-KR" altLang="en-US" dirty="0"/>
              <a:t> 생성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리스트와 다르게 결합 연산자 </a:t>
            </a:r>
            <a:r>
              <a:rPr kumimoji="1" lang="en-US" altLang="ko-KR" dirty="0"/>
              <a:t>( )</a:t>
            </a:r>
            <a:r>
              <a:rPr kumimoji="1" lang="ko-KR" altLang="en-US" dirty="0"/>
              <a:t>를 생략할 수 있음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B14509-0417-D842-BA1E-C8D4EBCF4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66"/>
          <a:stretch/>
        </p:blipFill>
        <p:spPr>
          <a:xfrm>
            <a:off x="1164194" y="3606533"/>
            <a:ext cx="4931805" cy="8760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8AAB50-E9D9-6F48-AE9E-1D142663F8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66"/>
          <a:stretch/>
        </p:blipFill>
        <p:spPr>
          <a:xfrm>
            <a:off x="1164190" y="4608171"/>
            <a:ext cx="4931805" cy="12588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7CE99B-F2B4-7741-B748-8350E3EDA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26" r="16366" b="8569"/>
          <a:stretch/>
        </p:blipFill>
        <p:spPr>
          <a:xfrm>
            <a:off x="6527672" y="2735612"/>
            <a:ext cx="4931805" cy="5151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C6ABEE1-4D5D-D748-A01A-8928A551FA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66" r="16366" b="7221"/>
          <a:stretch/>
        </p:blipFill>
        <p:spPr>
          <a:xfrm>
            <a:off x="6527672" y="3909791"/>
            <a:ext cx="4931805" cy="9117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F46E27A-27D8-2E43-800D-E9DD4AD4F4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57" r="16366" b="5573"/>
          <a:stretch/>
        </p:blipFill>
        <p:spPr>
          <a:xfrm>
            <a:off x="6527672" y="5458511"/>
            <a:ext cx="4931805" cy="72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3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02-1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자료구조와 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리스트와 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튜플</a:t>
            </a:r>
            <a:r>
              <a:rPr kumimoji="1" lang="ko-KR" altLang="en-US" sz="2000" dirty="0">
                <a:solidFill>
                  <a:srgbClr val="007EC5"/>
                </a:solidFill>
              </a:rPr>
              <a:t> 알아보기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(3)</a:t>
            </a:r>
          </a:p>
          <a:p>
            <a:r>
              <a:rPr kumimoji="1" lang="ko-KR" altLang="en-US" dirty="0"/>
              <a:t>리스트와 </a:t>
            </a:r>
            <a:r>
              <a:rPr kumimoji="1" lang="ko-KR" altLang="en-US" dirty="0" err="1"/>
              <a:t>튜플</a:t>
            </a:r>
            <a:r>
              <a:rPr kumimoji="1" lang="ko-KR" altLang="en-US" dirty="0"/>
              <a:t> 풀어내기</a:t>
            </a:r>
            <a:endParaRPr kumimoji="1" lang="en-US" altLang="ko-KR" baseline="30000" dirty="0"/>
          </a:p>
          <a:p>
            <a:pPr lvl="1"/>
            <a:r>
              <a:rPr kumimoji="1" lang="ko-KR" altLang="en-US" dirty="0"/>
              <a:t>좌변에는 여러 개의 변수를 놓고 우변에는 리스트나 </a:t>
            </a:r>
            <a:r>
              <a:rPr kumimoji="1" lang="ko-KR" altLang="en-US" dirty="0" err="1"/>
              <a:t>튜플을</a:t>
            </a:r>
            <a:r>
              <a:rPr kumimoji="1" lang="ko-KR" altLang="en-US" dirty="0"/>
              <a:t> 놓으면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우변의 원소를 좌변의 변수에 한 번에 대입 가능</a:t>
            </a:r>
            <a:endParaRPr kumimoji="1" lang="en-US" altLang="ko-KR" dirty="0"/>
          </a:p>
          <a:p>
            <a:pPr lvl="1"/>
            <a:r>
              <a:rPr kumimoji="1" lang="ko-KR" altLang="en-US" b="1" dirty="0" err="1"/>
              <a:t>언팩</a:t>
            </a:r>
            <a:r>
              <a:rPr kumimoji="1" lang="en-US" altLang="ko-KR" b="1" baseline="30000" dirty="0"/>
              <a:t>unpack</a:t>
            </a:r>
          </a:p>
          <a:p>
            <a:pPr lvl="2"/>
            <a:r>
              <a:rPr kumimoji="1" lang="ko-KR" altLang="en-US" dirty="0"/>
              <a:t>리스트나 </a:t>
            </a:r>
            <a:r>
              <a:rPr kumimoji="1" lang="ko-KR" altLang="en-US" dirty="0" err="1"/>
              <a:t>튜플의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원솟값들을</a:t>
            </a:r>
            <a:r>
              <a:rPr kumimoji="1" lang="ko-KR" altLang="en-US" dirty="0"/>
              <a:t> 풀어 여러 변수에 대입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1C1A19-A701-1848-ABCA-415D387E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50" y="3429000"/>
            <a:ext cx="7642900" cy="13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85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02-1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자료구조와 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인덱스로 원소에 접근하기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/>
              <a:t>인덱스</a:t>
            </a:r>
            <a:r>
              <a:rPr kumimoji="1" lang="en-US" altLang="ko-KR" baseline="30000" dirty="0"/>
              <a:t>index</a:t>
            </a:r>
          </a:p>
          <a:p>
            <a:pPr lvl="1"/>
            <a:r>
              <a:rPr kumimoji="1" lang="ko-KR" altLang="en-US" dirty="0"/>
              <a:t>리스트나 </a:t>
            </a:r>
            <a:r>
              <a:rPr kumimoji="1" lang="ko-KR" altLang="en-US" dirty="0" err="1"/>
              <a:t>튜플의</a:t>
            </a:r>
            <a:r>
              <a:rPr kumimoji="1" lang="ko-KR" altLang="en-US" dirty="0"/>
              <a:t> 원소에 접근할 때 사용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02A10-187C-654D-BA4B-B19A0575F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933" y="2047676"/>
            <a:ext cx="5703420" cy="11214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CAA467-CCF3-F845-86FC-F915B9D3C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407" y="3429000"/>
            <a:ext cx="6811186" cy="26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05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02-1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자료구조와 배열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10726963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슬라이스식으로 원소에 접근하기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(1)</a:t>
            </a:r>
          </a:p>
          <a:p>
            <a:r>
              <a:rPr kumimoji="1" lang="ko-KR" altLang="en-US" dirty="0"/>
              <a:t>슬라이스</a:t>
            </a:r>
            <a:r>
              <a:rPr kumimoji="1" lang="en-US" altLang="ko-KR" baseline="30000" dirty="0"/>
              <a:t>slice</a:t>
            </a:r>
          </a:p>
          <a:p>
            <a:pPr lvl="1"/>
            <a:r>
              <a:rPr kumimoji="1" lang="ko-KR" altLang="en-US" dirty="0"/>
              <a:t>리스트나 </a:t>
            </a:r>
            <a:r>
              <a:rPr kumimoji="1" lang="ko-KR" altLang="en-US" dirty="0" err="1"/>
              <a:t>튜플의</a:t>
            </a:r>
            <a:r>
              <a:rPr kumimoji="1" lang="ko-KR" altLang="en-US" dirty="0"/>
              <a:t> 원소 일부를 연속해서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</a:t>
            </a:r>
            <a:br>
              <a:rPr kumimoji="1" lang="en-US" altLang="ko-KR" dirty="0"/>
            </a:br>
            <a:r>
              <a:rPr kumimoji="1" lang="ko-KR" altLang="en-US" dirty="0"/>
              <a:t>일정한 간격으로 꺼내 새로운 리스트나 </a:t>
            </a:r>
            <a:r>
              <a:rPr kumimoji="1" lang="ko-KR" altLang="en-US" dirty="0" err="1"/>
              <a:t>튜플을</a:t>
            </a:r>
            <a:r>
              <a:rPr kumimoji="1" lang="ko-KR" altLang="en-US" dirty="0"/>
              <a:t> 만드는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45D1169-67A7-2B47-BCCE-9EF4061F38E7}"/>
              </a:ext>
            </a:extLst>
          </p:cNvPr>
          <p:cNvSpPr/>
          <p:nvPr/>
        </p:nvSpPr>
        <p:spPr>
          <a:xfrm>
            <a:off x="6513730" y="2200661"/>
            <a:ext cx="4945750" cy="815437"/>
          </a:xfrm>
          <a:prstGeom prst="roundRect">
            <a:avLst>
              <a:gd name="adj" fmla="val 1326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chemeClr val="tx1"/>
                </a:solidFill>
              </a:rPr>
              <a:t>s[</a:t>
            </a:r>
            <a:r>
              <a:rPr kumimoji="1" lang="en-US" altLang="ko-KR" sz="1400" b="1" dirty="0" err="1">
                <a:solidFill>
                  <a:schemeClr val="tx1"/>
                </a:solidFill>
              </a:rPr>
              <a:t>i:j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]      </a:t>
            </a:r>
            <a:r>
              <a:rPr kumimoji="1" lang="en-US" altLang="ko-KR" sz="1400" dirty="0">
                <a:solidFill>
                  <a:schemeClr val="tx1"/>
                </a:solidFill>
              </a:rPr>
              <a:t>s[</a:t>
            </a:r>
            <a:r>
              <a:rPr kumimoji="1" lang="en-US" altLang="ko-KR" sz="1400" dirty="0" err="1">
                <a:solidFill>
                  <a:schemeClr val="tx1"/>
                </a:solidFill>
              </a:rPr>
              <a:t>i</a:t>
            </a:r>
            <a:r>
              <a:rPr kumimoji="1" lang="en-US" altLang="ko-KR" sz="1400" dirty="0">
                <a:solidFill>
                  <a:schemeClr val="tx1"/>
                </a:solidFill>
              </a:rPr>
              <a:t>]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부터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s[j-1]</a:t>
            </a:r>
            <a:r>
              <a:rPr kumimoji="1" lang="ko-KR" altLang="en-US" sz="1400" dirty="0">
                <a:solidFill>
                  <a:schemeClr val="tx1"/>
                </a:solidFill>
              </a:rPr>
              <a:t>까지 나열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chemeClr val="tx1"/>
                </a:solidFill>
              </a:rPr>
              <a:t>s[</a:t>
            </a:r>
            <a:r>
              <a:rPr kumimoji="1" lang="en-US" altLang="ko-KR" sz="1400" b="1" dirty="0" err="1">
                <a:solidFill>
                  <a:schemeClr val="tx1"/>
                </a:solidFill>
              </a:rPr>
              <a:t>i:j:k</a:t>
            </a:r>
            <a:r>
              <a:rPr kumimoji="1" lang="en-US" altLang="ko-KR" sz="1400" b="1" dirty="0">
                <a:solidFill>
                  <a:schemeClr val="tx1"/>
                </a:solidFill>
              </a:rPr>
              <a:t>]    </a:t>
            </a:r>
            <a:r>
              <a:rPr kumimoji="1" lang="en-US" altLang="ko-KR" sz="1400" dirty="0">
                <a:solidFill>
                  <a:schemeClr val="tx1"/>
                </a:solidFill>
              </a:rPr>
              <a:t>s[</a:t>
            </a:r>
            <a:r>
              <a:rPr kumimoji="1" lang="en-US" altLang="ko-KR" sz="1400" dirty="0" err="1">
                <a:solidFill>
                  <a:schemeClr val="tx1"/>
                </a:solidFill>
              </a:rPr>
              <a:t>i</a:t>
            </a:r>
            <a:r>
              <a:rPr kumimoji="1" lang="en-US" altLang="ko-KR" sz="1400" dirty="0">
                <a:solidFill>
                  <a:schemeClr val="tx1"/>
                </a:solidFill>
              </a:rPr>
              <a:t>]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부터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s[j-1]</a:t>
            </a:r>
            <a:r>
              <a:rPr kumimoji="1" lang="ko-KR" altLang="en-US" sz="1400" dirty="0">
                <a:solidFill>
                  <a:schemeClr val="tx1"/>
                </a:solidFill>
              </a:rPr>
              <a:t>까지 </a:t>
            </a:r>
            <a:r>
              <a:rPr kumimoji="1" lang="en-US" altLang="ko-KR" sz="1400" dirty="0">
                <a:solidFill>
                  <a:schemeClr val="tx1"/>
                </a:solidFill>
              </a:rPr>
              <a:t>k</a:t>
            </a:r>
            <a:r>
              <a:rPr kumimoji="1" lang="ko-KR" altLang="en-US" sz="1400" dirty="0">
                <a:solidFill>
                  <a:schemeClr val="tx1"/>
                </a:solidFill>
              </a:rPr>
              <a:t>씩 건너뛰며 나열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D48969-01F5-994F-B461-C16914818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07" y="3182403"/>
            <a:ext cx="6811186" cy="293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32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5626</TotalTime>
  <Words>2419</Words>
  <Application>Microsoft Office PowerPoint</Application>
  <PresentationFormat>와이드스크린</PresentationFormat>
  <Paragraphs>336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맑은 고딕</vt:lpstr>
      <vt:lpstr>Batang</vt:lpstr>
      <vt:lpstr>Arial</vt:lpstr>
      <vt:lpstr>Wingdings</vt:lpstr>
      <vt:lpstr>Office 테마</vt:lpstr>
      <vt:lpstr>PowerPoint 프레젠테이션</vt:lpstr>
      <vt:lpstr>PowerPoint 프레젠테이션</vt:lpstr>
      <vt:lpstr>02-1 자료구조와 배열</vt:lpstr>
      <vt:lpstr>02-1 자료구조와 배열</vt:lpstr>
      <vt:lpstr>02-1 자료구조와 배열</vt:lpstr>
      <vt:lpstr>02-1 자료구조와 배열</vt:lpstr>
      <vt:lpstr>02-1 자료구조와 배열</vt:lpstr>
      <vt:lpstr>02-1 자료구조와 배열</vt:lpstr>
      <vt:lpstr>02-1 자료구조와 배열</vt:lpstr>
      <vt:lpstr>02-1 자료구조와 배열</vt:lpstr>
      <vt:lpstr>02-1 자료구조와 배열</vt:lpstr>
      <vt:lpstr>02-2 배열이란?</vt:lpstr>
      <vt:lpstr>02-2 배열이란?</vt:lpstr>
      <vt:lpstr>02-2 배열이란?</vt:lpstr>
      <vt:lpstr>02-2 배열이란?</vt:lpstr>
      <vt:lpstr>02-2 배열이란?</vt:lpstr>
      <vt:lpstr>02-2 배열이란?</vt:lpstr>
      <vt:lpstr>02-2 배열이란?</vt:lpstr>
      <vt:lpstr>02-2 배열이란?</vt:lpstr>
      <vt:lpstr>02-2 배열이란?</vt:lpstr>
      <vt:lpstr>02-2 배열이란?</vt:lpstr>
      <vt:lpstr>02-2 배열이란?</vt:lpstr>
      <vt:lpstr>02-2 배열이란?</vt:lpstr>
      <vt:lpstr>02-2 배열이란?</vt:lpstr>
      <vt:lpstr>02-2 배열이란?</vt:lpstr>
      <vt:lpstr>02-2 배열이란?</vt:lpstr>
      <vt:lpstr>02-2 배열이란?</vt:lpstr>
      <vt:lpstr>02-2 배열이란?</vt:lpstr>
      <vt:lpstr>02-2 배열이란?</vt:lpstr>
      <vt:lpstr>02-2 배열이란?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김종현</cp:lastModifiedBy>
  <cp:revision>179</cp:revision>
  <cp:lastPrinted>2020-07-23T17:41:23Z</cp:lastPrinted>
  <dcterms:created xsi:type="dcterms:W3CDTF">2020-07-22T11:00:58Z</dcterms:created>
  <dcterms:modified xsi:type="dcterms:W3CDTF">2025-03-09T10:56:24Z</dcterms:modified>
</cp:coreProperties>
</file>